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handoutMasterIdLst>
    <p:handoutMasterId r:id="rId36"/>
  </p:handoutMasterIdLst>
  <p:sldIdLst>
    <p:sldId id="256" r:id="rId2"/>
    <p:sldId id="313" r:id="rId3"/>
    <p:sldId id="290" r:id="rId4"/>
    <p:sldId id="292" r:id="rId5"/>
    <p:sldId id="291" r:id="rId6"/>
    <p:sldId id="294" r:id="rId7"/>
    <p:sldId id="293" r:id="rId8"/>
    <p:sldId id="296" r:id="rId9"/>
    <p:sldId id="297" r:id="rId10"/>
    <p:sldId id="312" r:id="rId11"/>
    <p:sldId id="306" r:id="rId12"/>
    <p:sldId id="299" r:id="rId13"/>
    <p:sldId id="300" r:id="rId14"/>
    <p:sldId id="304" r:id="rId15"/>
    <p:sldId id="308" r:id="rId16"/>
    <p:sldId id="309" r:id="rId17"/>
    <p:sldId id="310" r:id="rId18"/>
    <p:sldId id="307" r:id="rId19"/>
    <p:sldId id="302" r:id="rId20"/>
    <p:sldId id="303" r:id="rId21"/>
    <p:sldId id="301" r:id="rId22"/>
    <p:sldId id="305" r:id="rId23"/>
    <p:sldId id="285" r:id="rId24"/>
    <p:sldId id="272" r:id="rId25"/>
    <p:sldId id="286" r:id="rId26"/>
    <p:sldId id="287" r:id="rId27"/>
    <p:sldId id="271" r:id="rId28"/>
    <p:sldId id="295" r:id="rId29"/>
    <p:sldId id="282" r:id="rId30"/>
    <p:sldId id="269" r:id="rId31"/>
    <p:sldId id="284" r:id="rId32"/>
    <p:sldId id="278" r:id="rId33"/>
    <p:sldId id="311" r:id="rId3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18"/>
  </p:normalViewPr>
  <p:slideViewPr>
    <p:cSldViewPr snapToGrid="0" snapToObjects="1">
      <p:cViewPr varScale="1">
        <p:scale>
          <a:sx n="89" d="100"/>
          <a:sy n="89" d="100"/>
        </p:scale>
        <p:origin x="1648" y="1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title>
      <c:tx>
        <c:rich>
          <a:bodyPr/>
          <a:lstStyle/>
          <a:p>
            <a:pPr>
              <a:defRPr/>
            </a:pPr>
            <a:r>
              <a:rPr lang="en-US"/>
              <a:t>Modified ratio per version</a:t>
            </a:r>
          </a:p>
        </c:rich>
      </c:tx>
      <c:layout/>
      <c:overlay val="0"/>
    </c:title>
    <c:autoTitleDeleted val="0"/>
    <c:plotArea>
      <c:layout/>
      <c:barChart>
        <c:barDir val="bar"/>
        <c:grouping val="percentStacked"/>
        <c:varyColors val="0"/>
        <c:ser>
          <c:idx val="0"/>
          <c:order val="0"/>
          <c:tx>
            <c:strRef>
              <c:f>Sheet1!$B$1</c:f>
              <c:strCache>
                <c:ptCount val="1"/>
                <c:pt idx="0">
                  <c:v>Modified</c:v>
                </c:pt>
              </c:strCache>
            </c:strRef>
          </c:tx>
          <c:invertIfNegative val="0"/>
          <c:cat>
            <c:strRef>
              <c:f>Sheet1!$A$2:$A$3</c:f>
              <c:strCache>
                <c:ptCount val="2"/>
                <c:pt idx="0">
                  <c:v>OpenMC</c:v>
                </c:pt>
                <c:pt idx="1">
                  <c:v>canneal</c:v>
                </c:pt>
              </c:strCache>
            </c:strRef>
          </c:cat>
          <c:val>
            <c:numRef>
              <c:f>Sheet1!$B$2:$B$3</c:f>
              <c:numCache>
                <c:formatCode>General</c:formatCode>
                <c:ptCount val="2"/>
                <c:pt idx="0">
                  <c:v>24.4</c:v>
                </c:pt>
                <c:pt idx="1">
                  <c:v>2.34</c:v>
                </c:pt>
              </c:numCache>
            </c:numRef>
          </c:val>
        </c:ser>
        <c:ser>
          <c:idx val="1"/>
          <c:order val="1"/>
          <c:tx>
            <c:strRef>
              <c:f>Sheet1!$C$1</c:f>
              <c:strCache>
                <c:ptCount val="1"/>
                <c:pt idx="0">
                  <c:v>Unmodified</c:v>
                </c:pt>
              </c:strCache>
            </c:strRef>
          </c:tx>
          <c:invertIfNegative val="0"/>
          <c:cat>
            <c:strRef>
              <c:f>Sheet1!$A$2:$A$3</c:f>
              <c:strCache>
                <c:ptCount val="2"/>
                <c:pt idx="0">
                  <c:v>OpenMC</c:v>
                </c:pt>
                <c:pt idx="1">
                  <c:v>canneal</c:v>
                </c:pt>
              </c:strCache>
            </c:strRef>
          </c:cat>
          <c:val>
            <c:numRef>
              <c:f>Sheet1!$C$2:$C$3</c:f>
              <c:numCache>
                <c:formatCode>General</c:formatCode>
                <c:ptCount val="2"/>
                <c:pt idx="0">
                  <c:v>75.6</c:v>
                </c:pt>
                <c:pt idx="1">
                  <c:v>97.66</c:v>
                </c:pt>
              </c:numCache>
            </c:numRef>
          </c:val>
        </c:ser>
        <c:dLbls>
          <c:showLegendKey val="0"/>
          <c:showVal val="0"/>
          <c:showCatName val="0"/>
          <c:showSerName val="0"/>
          <c:showPercent val="0"/>
          <c:showBubbleSize val="0"/>
        </c:dLbls>
        <c:gapWidth val="150"/>
        <c:overlap val="100"/>
        <c:axId val="2112197904"/>
        <c:axId val="2112200832"/>
      </c:barChart>
      <c:catAx>
        <c:axId val="2112197904"/>
        <c:scaling>
          <c:orientation val="minMax"/>
        </c:scaling>
        <c:delete val="0"/>
        <c:axPos val="l"/>
        <c:numFmt formatCode="General" sourceLinked="0"/>
        <c:majorTickMark val="out"/>
        <c:minorTickMark val="none"/>
        <c:tickLblPos val="nextTo"/>
        <c:crossAx val="2112200832"/>
        <c:crosses val="autoZero"/>
        <c:auto val="1"/>
        <c:lblAlgn val="ctr"/>
        <c:lblOffset val="100"/>
        <c:noMultiLvlLbl val="0"/>
      </c:catAx>
      <c:valAx>
        <c:axId val="2112200832"/>
        <c:scaling>
          <c:orientation val="minMax"/>
        </c:scaling>
        <c:delete val="0"/>
        <c:axPos val="b"/>
        <c:majorGridlines/>
        <c:numFmt formatCode="0%" sourceLinked="1"/>
        <c:majorTickMark val="out"/>
        <c:minorTickMark val="none"/>
        <c:tickLblPos val="nextTo"/>
        <c:crossAx val="2112197904"/>
        <c:crosses val="autoZero"/>
        <c:crossBetween val="between"/>
      </c:valAx>
    </c:plotArea>
    <c:legend>
      <c:legendPos val="r"/>
      <c:layout>
        <c:manualLayout>
          <c:xMode val="edge"/>
          <c:yMode val="edge"/>
          <c:x val="0.778632189312744"/>
          <c:y val="0.368545231846019"/>
          <c:w val="0.206695449141782"/>
          <c:h val="0.284775503062117"/>
        </c:manualLayout>
      </c:layout>
      <c:overlay val="0"/>
    </c:legend>
    <c:plotVisOnly val="1"/>
    <c:dispBlanksAs val="gap"/>
    <c:showDLblsOverMax val="0"/>
  </c:chart>
  <c:txPr>
    <a:bodyPr/>
    <a:lstStyle/>
    <a:p>
      <a:pPr>
        <a:defRPr sz="1800"/>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BD941D2-63A3-D640-A294-2543058B0DD3}" type="datetimeFigureOut">
              <a:rPr lang="en-US" smtClean="0"/>
              <a:t>12/15/15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F6BA572-6FD9-6548-9479-D97C2739A4BD}" type="slidenum">
              <a:rPr lang="en-US" smtClean="0"/>
              <a:t>‹#›</a:t>
            </a:fld>
            <a:endParaRPr lang="en-US"/>
          </a:p>
        </p:txBody>
      </p:sp>
    </p:spTree>
    <p:extLst>
      <p:ext uri="{BB962C8B-B14F-4D97-AF65-F5344CB8AC3E}">
        <p14:creationId xmlns:p14="http://schemas.microsoft.com/office/powerpoint/2010/main" val="1077657938"/>
      </p:ext>
    </p:extLst>
  </p:cSld>
  <p:clrMap bg1="lt1" tx1="dk1" bg2="lt2" tx2="dk2" accent1="accent1" accent2="accent2" accent3="accent3" accent4="accent4" accent5="accent5" accent6="accent6" hlink="hlink" folHlink="folHlink"/>
  <p:hf hdr="0" ftr="0" dt="0"/>
</p:handoutMaster>
</file>

<file path=ppt/media/image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174098D-A274-064D-8A4F-F78EBB499DB0}" type="datetimeFigureOut">
              <a:rPr lang="en-US" smtClean="0"/>
              <a:t>12/15/15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9E9FD1D-F60D-D44B-ADB3-C4E12E30C2CF}" type="slidenum">
              <a:rPr lang="en-US" smtClean="0"/>
              <a:t>‹#›</a:t>
            </a:fld>
            <a:endParaRPr lang="en-US"/>
          </a:p>
        </p:txBody>
      </p:sp>
    </p:spTree>
    <p:extLst>
      <p:ext uri="{BB962C8B-B14F-4D97-AF65-F5344CB8AC3E}">
        <p14:creationId xmlns:p14="http://schemas.microsoft.com/office/powerpoint/2010/main" val="80691854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9E9FD1D-F60D-D44B-ADB3-C4E12E30C2CF}" type="slidenum">
              <a:rPr lang="en-US" smtClean="0"/>
              <a:t>1</a:t>
            </a:fld>
            <a:endParaRPr lang="en-US"/>
          </a:p>
        </p:txBody>
      </p:sp>
    </p:spTree>
    <p:extLst>
      <p:ext uri="{BB962C8B-B14F-4D97-AF65-F5344CB8AC3E}">
        <p14:creationId xmlns:p14="http://schemas.microsoft.com/office/powerpoint/2010/main" val="720564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9E9FD1D-F60D-D44B-ADB3-C4E12E30C2CF}" type="slidenum">
              <a:rPr lang="en-US" smtClean="0"/>
              <a:t>4</a:t>
            </a:fld>
            <a:endParaRPr lang="en-US"/>
          </a:p>
        </p:txBody>
      </p:sp>
    </p:spTree>
    <p:extLst>
      <p:ext uri="{BB962C8B-B14F-4D97-AF65-F5344CB8AC3E}">
        <p14:creationId xmlns:p14="http://schemas.microsoft.com/office/powerpoint/2010/main" val="751623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Library-based (explicit </a:t>
            </a:r>
            <a:r>
              <a:rPr lang="en-US" dirty="0" err="1" smtClean="0"/>
              <a:t>funcalls</a:t>
            </a:r>
            <a:r>
              <a:rPr lang="en-US" dirty="0" smtClean="0"/>
              <a:t>)</a:t>
            </a:r>
          </a:p>
          <a:p>
            <a:r>
              <a:rPr lang="en-US" dirty="0" smtClean="0"/>
              <a:t>User-controlled version creation</a:t>
            </a:r>
          </a:p>
        </p:txBody>
      </p:sp>
      <p:sp>
        <p:nvSpPr>
          <p:cNvPr id="4" name="Slide Number Placeholder 3"/>
          <p:cNvSpPr>
            <a:spLocks noGrp="1"/>
          </p:cNvSpPr>
          <p:nvPr>
            <p:ph type="sldNum" sz="quarter" idx="10"/>
          </p:nvPr>
        </p:nvSpPr>
        <p:spPr/>
        <p:txBody>
          <a:bodyPr/>
          <a:lstStyle/>
          <a:p>
            <a:fld id="{A9E9FD1D-F60D-D44B-ADB3-C4E12E30C2CF}" type="slidenum">
              <a:rPr lang="en-US" smtClean="0"/>
              <a:t>5</a:t>
            </a:fld>
            <a:endParaRPr lang="en-US"/>
          </a:p>
        </p:txBody>
      </p:sp>
    </p:spTree>
    <p:extLst>
      <p:ext uri="{BB962C8B-B14F-4D97-AF65-F5344CB8AC3E}">
        <p14:creationId xmlns:p14="http://schemas.microsoft.com/office/powerpoint/2010/main" val="10840392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9E9FD1D-F60D-D44B-ADB3-C4E12E30C2CF}" type="slidenum">
              <a:rPr lang="en-US" smtClean="0"/>
              <a:t>6</a:t>
            </a:fld>
            <a:endParaRPr lang="en-US"/>
          </a:p>
        </p:txBody>
      </p:sp>
    </p:spTree>
    <p:extLst>
      <p:ext uri="{BB962C8B-B14F-4D97-AF65-F5344CB8AC3E}">
        <p14:creationId xmlns:p14="http://schemas.microsoft.com/office/powerpoint/2010/main" val="25632299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Mimic what?</a:t>
            </a:r>
            <a:endParaRPr lang="en-US" dirty="0"/>
          </a:p>
        </p:txBody>
      </p:sp>
      <p:sp>
        <p:nvSpPr>
          <p:cNvPr id="4" name="Slide Number Placeholder 3"/>
          <p:cNvSpPr>
            <a:spLocks noGrp="1"/>
          </p:cNvSpPr>
          <p:nvPr>
            <p:ph type="sldNum" sz="quarter" idx="10"/>
          </p:nvPr>
        </p:nvSpPr>
        <p:spPr/>
        <p:txBody>
          <a:bodyPr/>
          <a:lstStyle/>
          <a:p>
            <a:fld id="{A9E9FD1D-F60D-D44B-ADB3-C4E12E30C2CF}" type="slidenum">
              <a:rPr lang="en-US" smtClean="0"/>
              <a:t>19</a:t>
            </a:fld>
            <a:endParaRPr lang="en-US"/>
          </a:p>
        </p:txBody>
      </p:sp>
    </p:spTree>
    <p:extLst>
      <p:ext uri="{BB962C8B-B14F-4D97-AF65-F5344CB8AC3E}">
        <p14:creationId xmlns:p14="http://schemas.microsoft.com/office/powerpoint/2010/main" val="922360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609601"/>
            <a:ext cx="7772400" cy="4267200"/>
          </a:xfrm>
        </p:spPr>
        <p:txBody>
          <a:bodyPr anchor="b">
            <a:noAutofit/>
          </a:bodyPr>
          <a:lstStyle>
            <a:lvl1pPr>
              <a:lnSpc>
                <a:spcPct val="100000"/>
              </a:lnSpc>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1371600" y="4953000"/>
            <a:ext cx="6400800" cy="1219200"/>
          </a:xfrm>
        </p:spPr>
        <p:txBody>
          <a:bodyPr>
            <a:normAutofit/>
          </a:bodyPr>
          <a:lstStyle>
            <a:lvl1pPr marL="0" indent="0" algn="ctr">
              <a:buNone/>
              <a:defRPr sz="2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r>
              <a:rPr lang="en-US" smtClean="0"/>
              <a:t>Dec 15, 2015</a:t>
            </a:r>
            <a:endParaRPr lang="en-US" dirty="0"/>
          </a:p>
        </p:txBody>
      </p:sp>
      <p:sp>
        <p:nvSpPr>
          <p:cNvPr id="8" name="Slide Number Placeholder 7"/>
          <p:cNvSpPr>
            <a:spLocks noGrp="1"/>
          </p:cNvSpPr>
          <p:nvPr>
            <p:ph type="sldNum" sz="quarter" idx="11"/>
          </p:nvPr>
        </p:nvSpPr>
        <p:spPr/>
        <p:txBody>
          <a:bodyPr/>
          <a:lstStyle/>
          <a:p>
            <a:fld id="{BA9B540C-44DA-4F69-89C9-7C84606640D3}" type="slidenum">
              <a:rPr lang="en-US" smtClean="0"/>
              <a:pPr/>
              <a:t>‹#›</a:t>
            </a:fld>
            <a:endParaRPr lang="en-US" dirty="0"/>
          </a:p>
        </p:txBody>
      </p:sp>
      <p:sp>
        <p:nvSpPr>
          <p:cNvPr id="9" name="Footer Placeholder 8"/>
          <p:cNvSpPr>
            <a:spLocks noGrp="1"/>
          </p:cNvSpPr>
          <p:nvPr>
            <p:ph type="ftr" sz="quarter" idx="12"/>
          </p:nvPr>
        </p:nvSpPr>
        <p:spPr/>
        <p:txBody>
          <a:bodyPr/>
          <a:lstStyle/>
          <a:p>
            <a:r>
              <a:rPr lang="en-US" smtClean="0"/>
              <a:t>Hajime Fujita, ICPADS 2015</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lvl5pPr>
              <a:defRPr/>
            </a:lvl5pPr>
            <a:lvl6pPr>
              <a:defRPr/>
            </a:lvl6pPr>
            <a:lvl7pPr>
              <a:defRPr/>
            </a:lvl7pPr>
            <a:lvl8pPr>
              <a:defRPr/>
            </a:lvl8pPr>
            <a:lvl9pP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371600"/>
            <a:ext cx="7772400" cy="2505075"/>
          </a:xfrm>
        </p:spPr>
        <p:txBody>
          <a:bodyPr anchor="b"/>
          <a:lstStyle>
            <a:lvl1pPr algn="ctr" defTabSz="914400" rtl="0" eaLnBrk="1" latinLnBrk="0" hangingPunct="1">
              <a:lnSpc>
                <a:spcPct val="100000"/>
              </a:lnSpc>
              <a:spcBef>
                <a:spcPct val="0"/>
              </a:spcBef>
              <a:buNone/>
              <a:defRPr lang="en-US" sz="4800" kern="1200" dirty="0" smtClean="0">
                <a:solidFill>
                  <a:schemeClr val="tx2"/>
                </a:solidFill>
                <a:effectLst>
                  <a:outerShdw blurRad="63500" dist="38100" dir="5400000" algn="t" rotWithShape="0">
                    <a:prstClr val="black">
                      <a:alpha val="25000"/>
                    </a:prstClr>
                  </a:outerShdw>
                </a:effectLst>
                <a:latin typeface="+mn-lt"/>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722313" y="4068763"/>
            <a:ext cx="7772400" cy="1131887"/>
          </a:xfrm>
        </p:spPr>
        <p:txBody>
          <a:bodyPr anchor="t"/>
          <a:lstStyle>
            <a:lvl1pPr marL="0" indent="0" algn="ctr">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a:t>
            </a:fld>
            <a:endParaRPr lang="en-US"/>
          </a:p>
        </p:txBody>
      </p:sp>
      <p:sp>
        <p:nvSpPr>
          <p:cNvPr id="7" name="Oval 6"/>
          <p:cNvSpPr/>
          <p:nvPr/>
        </p:nvSpPr>
        <p:spPr>
          <a:xfrm>
            <a:off x="4495800"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4695825"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296728" y="3924300"/>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4" name="Content Placeholder 3"/>
          <p:cNvSpPr>
            <a:spLocks noGrp="1"/>
          </p:cNvSpPr>
          <p:nvPr>
            <p:ph sz="half" idx="2"/>
          </p:nvPr>
        </p:nvSpPr>
        <p:spPr>
          <a:xfrm>
            <a:off x="4648200" y="1600200"/>
            <a:ext cx="4038600" cy="4525963"/>
          </a:xfrm>
        </p:spPr>
        <p:txBody>
          <a:bodyPr/>
          <a:lstStyle>
            <a:lvl1pPr>
              <a:defRPr sz="2400"/>
            </a:lvl1pPr>
            <a:lvl2pPr>
              <a:defRPr sz="16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5" name="Date Placeholder 4"/>
          <p:cNvSpPr>
            <a:spLocks noGrp="1"/>
          </p:cNvSpPr>
          <p:nvPr>
            <p:ph type="dt" sz="half" idx="10"/>
          </p:nvPr>
        </p:nvSpPr>
        <p:spPr/>
        <p:txBody>
          <a:bodyPr/>
          <a:lstStyle/>
          <a:p>
            <a:r>
              <a:rPr lang="en-US" smtClean="0"/>
              <a:t>Dec 15, 2015</a:t>
            </a:r>
            <a:endParaRPr lang="en-US"/>
          </a:p>
        </p:txBody>
      </p:sp>
      <p:sp>
        <p:nvSpPr>
          <p:cNvPr id="6" name="Footer Placeholder 5"/>
          <p:cNvSpPr>
            <a:spLocks noGrp="1"/>
          </p:cNvSpPr>
          <p:nvPr>
            <p:ph type="ftr" sz="quarter" idx="11"/>
          </p:nvPr>
        </p:nvSpPr>
        <p:spPr/>
        <p:txBody>
          <a:bodyPr/>
          <a:lstStyle/>
          <a:p>
            <a:r>
              <a:rPr lang="en-US" smtClean="0"/>
              <a:t>Hajime Fujita, ICPADS 2015</a:t>
            </a:r>
            <a:endParaRPr lang="en-US"/>
          </a:p>
        </p:txBody>
      </p:sp>
      <p:sp>
        <p:nvSpPr>
          <p:cNvPr id="7" name="Slide Number Placeholder 6"/>
          <p:cNvSpPr>
            <a:spLocks noGrp="1"/>
          </p:cNvSpPr>
          <p:nvPr>
            <p:ph type="sldNum" sz="quarter" idx="12"/>
          </p:nvPr>
        </p:nvSpPr>
        <p:spPr/>
        <p:txBody>
          <a:bodyPr/>
          <a:lstStyle/>
          <a:p>
            <a:fld id="{BA9B540C-44DA-4F69-89C9-7C84606640D3}" type="slidenum">
              <a:rPr lang="en-US" smtClean="0"/>
              <a:pPr/>
              <a:t>‹#›</a:t>
            </a:fld>
            <a:endParaRPr lang="en-US"/>
          </a:p>
        </p:txBody>
      </p:sp>
      <p:sp>
        <p:nvSpPr>
          <p:cNvPr id="9" name="Content Placeholder 8"/>
          <p:cNvSpPr>
            <a:spLocks noGrp="1"/>
          </p:cNvSpPr>
          <p:nvPr>
            <p:ph sz="quarter" idx="13"/>
          </p:nvPr>
        </p:nvSpPr>
        <p:spPr>
          <a:xfrm>
            <a:off x="365760" y="1600200"/>
            <a:ext cx="4041648" cy="452628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600200"/>
            <a:ext cx="4040188"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648200" y="1600200"/>
            <a:ext cx="4041775" cy="609600"/>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r>
              <a:rPr lang="en-US" smtClean="0"/>
              <a:t>Dec 15, 2015</a:t>
            </a:r>
            <a:endParaRPr lang="en-US"/>
          </a:p>
        </p:txBody>
      </p:sp>
      <p:sp>
        <p:nvSpPr>
          <p:cNvPr id="8" name="Footer Placeholder 7"/>
          <p:cNvSpPr>
            <a:spLocks noGrp="1"/>
          </p:cNvSpPr>
          <p:nvPr>
            <p:ph type="ftr" sz="quarter" idx="11"/>
          </p:nvPr>
        </p:nvSpPr>
        <p:spPr/>
        <p:txBody>
          <a:bodyPr/>
          <a:lstStyle/>
          <a:p>
            <a:r>
              <a:rPr lang="en-US" smtClean="0"/>
              <a:t>Hajime Fujita, ICPADS 2015</a:t>
            </a:r>
            <a:endParaRPr lang="en-US"/>
          </a:p>
        </p:txBody>
      </p:sp>
      <p:sp>
        <p:nvSpPr>
          <p:cNvPr id="9" name="Slide Number Placeholder 8"/>
          <p:cNvSpPr>
            <a:spLocks noGrp="1"/>
          </p:cNvSpPr>
          <p:nvPr>
            <p:ph type="sldNum" sz="quarter" idx="12"/>
          </p:nvPr>
        </p:nvSpPr>
        <p:spPr/>
        <p:txBody>
          <a:bodyPr/>
          <a:lstStyle/>
          <a:p>
            <a:fld id="{BA9B540C-44DA-4F69-89C9-7C84606640D3}" type="slidenum">
              <a:rPr lang="en-US" smtClean="0"/>
              <a:pPr/>
              <a:t>‹#›</a:t>
            </a:fld>
            <a:endParaRPr lang="en-US"/>
          </a:p>
        </p:txBody>
      </p:sp>
      <p:sp>
        <p:nvSpPr>
          <p:cNvPr id="11" name="Content Placeholder 10"/>
          <p:cNvSpPr>
            <a:spLocks noGrp="1"/>
          </p:cNvSpPr>
          <p:nvPr>
            <p:ph sz="quarter" idx="13"/>
          </p:nvPr>
        </p:nvSpPr>
        <p:spPr>
          <a:xfrm>
            <a:off x="457200" y="2212848"/>
            <a:ext cx="4041648" cy="391363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12"/>
          <p:cNvSpPr>
            <a:spLocks noGrp="1"/>
          </p:cNvSpPr>
          <p:nvPr>
            <p:ph sz="quarter" idx="14"/>
          </p:nvPr>
        </p:nvSpPr>
        <p:spPr>
          <a:xfrm>
            <a:off x="4672584" y="2212848"/>
            <a:ext cx="4041648" cy="3913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r>
              <a:rPr lang="en-US" smtClean="0"/>
              <a:t>Dec 15, 2015</a:t>
            </a:r>
            <a:endParaRPr lang="en-US"/>
          </a:p>
        </p:txBody>
      </p:sp>
      <p:sp>
        <p:nvSpPr>
          <p:cNvPr id="4" name="Footer Placeholder 3"/>
          <p:cNvSpPr>
            <a:spLocks noGrp="1"/>
          </p:cNvSpPr>
          <p:nvPr>
            <p:ph type="ftr" sz="quarter" idx="11"/>
          </p:nvPr>
        </p:nvSpPr>
        <p:spPr/>
        <p:txBody>
          <a:bodyPr/>
          <a:lstStyle/>
          <a:p>
            <a:r>
              <a:rPr lang="en-US" smtClean="0"/>
              <a:t>Hajime Fujita, ICPADS 2015</a:t>
            </a:r>
            <a:endParaRPr lang="en-US"/>
          </a:p>
        </p:txBody>
      </p:sp>
      <p:sp>
        <p:nvSpPr>
          <p:cNvPr id="5" name="Slide Number Placeholder 4"/>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Dec 15, 2015</a:t>
            </a:r>
            <a:endParaRPr lang="en-US"/>
          </a:p>
        </p:txBody>
      </p:sp>
      <p:sp>
        <p:nvSpPr>
          <p:cNvPr id="3" name="Footer Placeholder 2"/>
          <p:cNvSpPr>
            <a:spLocks noGrp="1"/>
          </p:cNvSpPr>
          <p:nvPr>
            <p:ph type="ftr" sz="quarter" idx="11"/>
          </p:nvPr>
        </p:nvSpPr>
        <p:spPr/>
        <p:txBody>
          <a:bodyPr/>
          <a:lstStyle/>
          <a:p>
            <a:r>
              <a:rPr lang="en-US" smtClean="0"/>
              <a:t>Hajime Fujita, ICPADS 2015</a:t>
            </a:r>
            <a:endParaRPr lang="en-US"/>
          </a:p>
        </p:txBody>
      </p:sp>
      <p:sp>
        <p:nvSpPr>
          <p:cNvPr id="4" name="Slide Number Placeholder 3"/>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07087" y="266700"/>
            <a:ext cx="3008313" cy="2095500"/>
          </a:xfrm>
        </p:spPr>
        <p:txBody>
          <a:bodyPr anchor="b"/>
          <a:lstStyle>
            <a:lvl1pPr algn="ctr">
              <a:lnSpc>
                <a:spcPct val="100000"/>
              </a:lnSpc>
              <a:defRPr sz="2800" b="0">
                <a:effectLst>
                  <a:outerShdw blurRad="50800" dist="25400" dir="5400000" algn="t" rotWithShape="0">
                    <a:prstClr val="black">
                      <a:alpha val="25000"/>
                    </a:prstClr>
                  </a:outerShdw>
                </a:effectLst>
              </a:defRPr>
            </a:lvl1pPr>
          </a:lstStyle>
          <a:p>
            <a:r>
              <a:rPr lang="en-US" smtClean="0"/>
              <a:t>Click to edit Master title style</a:t>
            </a:r>
            <a:endParaRPr lang="en-US" dirty="0"/>
          </a:p>
        </p:txBody>
      </p:sp>
      <p:sp>
        <p:nvSpPr>
          <p:cNvPr id="3" name="Content Placeholder 2"/>
          <p:cNvSpPr>
            <a:spLocks noGrp="1"/>
          </p:cNvSpPr>
          <p:nvPr>
            <p:ph idx="1"/>
          </p:nvPr>
        </p:nvSpPr>
        <p:spPr>
          <a:xfrm>
            <a:off x="719137" y="273050"/>
            <a:ext cx="499586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5907087" y="2438400"/>
            <a:ext cx="3008313" cy="3687763"/>
          </a:xfrm>
        </p:spPr>
        <p:txBody>
          <a:bodyPr>
            <a:normAutofit/>
          </a:bodyPr>
          <a:lstStyle>
            <a:lvl1pPr marL="0" indent="0" algn="ctr">
              <a:lnSpc>
                <a:spcPct val="125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Dec 15, 2015</a:t>
            </a:r>
            <a:endParaRPr lang="en-US"/>
          </a:p>
        </p:txBody>
      </p:sp>
      <p:sp>
        <p:nvSpPr>
          <p:cNvPr id="6" name="Footer Placeholder 5"/>
          <p:cNvSpPr>
            <a:spLocks noGrp="1"/>
          </p:cNvSpPr>
          <p:nvPr>
            <p:ph type="ftr" sz="quarter" idx="11"/>
          </p:nvPr>
        </p:nvSpPr>
        <p:spPr/>
        <p:txBody>
          <a:bodyPr/>
          <a:lstStyle/>
          <a:p>
            <a:r>
              <a:rPr lang="en-US" smtClean="0"/>
              <a:t>Hajime Fujita, ICPADS 2015</a:t>
            </a:r>
            <a:endParaRPr lang="en-US"/>
          </a:p>
        </p:txBody>
      </p:sp>
      <p:sp>
        <p:nvSpPr>
          <p:cNvPr id="7" name="Slide Number Placeholder 6"/>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6" y="228600"/>
            <a:ext cx="5711824" cy="895350"/>
          </a:xfrm>
        </p:spPr>
        <p:txBody>
          <a:bodyPr anchor="b"/>
          <a:lstStyle>
            <a:lvl1pPr algn="ctr">
              <a:lnSpc>
                <a:spcPct val="100000"/>
              </a:lnSpc>
              <a:defRPr sz="2800" b="0"/>
            </a:lvl1pPr>
          </a:lstStyle>
          <a:p>
            <a:r>
              <a:rPr lang="en-US" smtClean="0"/>
              <a:t>Click to edit Master title style</a:t>
            </a:r>
            <a:endParaRPr lang="en-US" dirty="0"/>
          </a:p>
        </p:txBody>
      </p:sp>
      <p:sp>
        <p:nvSpPr>
          <p:cNvPr id="3" name="Picture Placeholder 2"/>
          <p:cNvSpPr>
            <a:spLocks noGrp="1"/>
          </p:cNvSpPr>
          <p:nvPr>
            <p:ph type="pic" idx="1"/>
          </p:nvPr>
        </p:nvSpPr>
        <p:spPr>
          <a:xfrm>
            <a:off x="1508126" y="1143000"/>
            <a:ext cx="6054724" cy="4541044"/>
          </a:xfrm>
          <a:ln w="76200">
            <a:solidFill>
              <a:schemeClr val="bg1"/>
            </a:solidFill>
          </a:ln>
          <a:effectLst>
            <a:outerShdw blurRad="88900" dist="50800" dir="5400000" algn="ctr" rotWithShape="0">
              <a:srgbClr val="000000">
                <a:alpha val="25000"/>
              </a:srgbClr>
            </a:outerShdw>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679576" y="5810250"/>
            <a:ext cx="5711824" cy="5334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Dec 15, 2015</a:t>
            </a:r>
            <a:endParaRPr lang="en-US"/>
          </a:p>
        </p:txBody>
      </p:sp>
      <p:sp>
        <p:nvSpPr>
          <p:cNvPr id="6" name="Footer Placeholder 5"/>
          <p:cNvSpPr>
            <a:spLocks noGrp="1"/>
          </p:cNvSpPr>
          <p:nvPr>
            <p:ph type="ftr" sz="quarter" idx="11"/>
          </p:nvPr>
        </p:nvSpPr>
        <p:spPr/>
        <p:txBody>
          <a:bodyPr/>
          <a:lstStyle/>
          <a:p>
            <a:r>
              <a:rPr lang="en-US" smtClean="0"/>
              <a:t>Hajime Fujita, ICPADS 2015</a:t>
            </a:r>
            <a:endParaRPr lang="en-US"/>
          </a:p>
        </p:txBody>
      </p:sp>
      <p:sp>
        <p:nvSpPr>
          <p:cNvPr id="7" name="Slide Number Placeholder 6"/>
          <p:cNvSpPr>
            <a:spLocks noGrp="1"/>
          </p:cNvSpPr>
          <p:nvPr>
            <p:ph type="sldNum" sz="quarter" idx="12"/>
          </p:nvPr>
        </p:nvSpPr>
        <p:spPr/>
        <p:txBody>
          <a:bodyPr/>
          <a:lstStyle/>
          <a:p>
            <a:fld id="{BA9B540C-44DA-4F69-89C9-7C84606640D3}"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1600200"/>
          </a:xfrm>
          <a:prstGeom prst="rect">
            <a:avLst/>
          </a:prstGeom>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
        <p:nvSpPr>
          <p:cNvPr id="4" name="Date Placeholder 3"/>
          <p:cNvSpPr>
            <a:spLocks noGrp="1"/>
          </p:cNvSpPr>
          <p:nvPr>
            <p:ph type="dt" sz="half" idx="2"/>
          </p:nvPr>
        </p:nvSpPr>
        <p:spPr>
          <a:xfrm>
            <a:off x="6363347" y="6356350"/>
            <a:ext cx="2085975" cy="365125"/>
          </a:xfrm>
          <a:prstGeom prst="rect">
            <a:avLst/>
          </a:prstGeom>
        </p:spPr>
        <p:txBody>
          <a:bodyPr vert="horz" lIns="91440" tIns="45720" rIns="45720" bIns="45720" rtlCol="0" anchor="ctr"/>
          <a:lstStyle>
            <a:lvl1pPr algn="r">
              <a:defRPr sz="1200">
                <a:solidFill>
                  <a:schemeClr val="tx1">
                    <a:lumMod val="65000"/>
                    <a:lumOff val="35000"/>
                  </a:schemeClr>
                </a:solidFill>
                <a:latin typeface="Century Gothic" pitchFamily="34" charset="0"/>
              </a:defRPr>
            </a:lvl1pPr>
          </a:lstStyle>
          <a:p>
            <a:r>
              <a:rPr lang="en-US" smtClean="0"/>
              <a:t>Dec 15, 2015</a:t>
            </a:r>
            <a:endParaRPr lang="en-US" dirty="0"/>
          </a:p>
        </p:txBody>
      </p:sp>
      <p:sp>
        <p:nvSpPr>
          <p:cNvPr id="5" name="Footer Placeholder 4"/>
          <p:cNvSpPr>
            <a:spLocks noGrp="1"/>
          </p:cNvSpPr>
          <p:nvPr>
            <p:ph type="ftr" sz="quarter" idx="3"/>
          </p:nvPr>
        </p:nvSpPr>
        <p:spPr>
          <a:xfrm>
            <a:off x="659165" y="6356350"/>
            <a:ext cx="2847975" cy="365125"/>
          </a:xfrm>
          <a:prstGeom prst="rect">
            <a:avLst/>
          </a:prstGeom>
        </p:spPr>
        <p:txBody>
          <a:bodyPr vert="horz" lIns="45720" tIns="45720" rIns="91440" bIns="45720" rtlCol="0" anchor="ctr"/>
          <a:lstStyle>
            <a:lvl1pPr algn="l">
              <a:defRPr sz="1200">
                <a:solidFill>
                  <a:schemeClr val="tx1">
                    <a:lumMod val="65000"/>
                    <a:lumOff val="35000"/>
                  </a:schemeClr>
                </a:solidFill>
                <a:latin typeface="Century Gothic" pitchFamily="34" charset="0"/>
              </a:defRPr>
            </a:lvl1pPr>
          </a:lstStyle>
          <a:p>
            <a:r>
              <a:rPr lang="en-US" smtClean="0"/>
              <a:t>Hajime Fujita, ICPADS 2015</a:t>
            </a:r>
            <a:endParaRPr lang="en-US" dirty="0"/>
          </a:p>
        </p:txBody>
      </p:sp>
      <p:sp>
        <p:nvSpPr>
          <p:cNvPr id="6" name="Slide Number Placeholder 5"/>
          <p:cNvSpPr>
            <a:spLocks noGrp="1"/>
          </p:cNvSpPr>
          <p:nvPr>
            <p:ph type="sldNum" sz="quarter" idx="4"/>
          </p:nvPr>
        </p:nvSpPr>
        <p:spPr>
          <a:xfrm>
            <a:off x="8543278" y="6356350"/>
            <a:ext cx="561975" cy="365125"/>
          </a:xfrm>
          <a:prstGeom prst="rect">
            <a:avLst/>
          </a:prstGeom>
        </p:spPr>
        <p:txBody>
          <a:bodyPr vert="horz" lIns="27432" tIns="45720" rIns="45720" bIns="45720" rtlCol="0" anchor="ctr"/>
          <a:lstStyle>
            <a:lvl1pPr algn="l">
              <a:defRPr sz="1200">
                <a:solidFill>
                  <a:schemeClr val="tx1">
                    <a:lumMod val="65000"/>
                    <a:lumOff val="35000"/>
                  </a:schemeClr>
                </a:solidFill>
                <a:latin typeface="Century Gothic" pitchFamily="34" charset="0"/>
              </a:defRPr>
            </a:lvl1pPr>
          </a:lstStyle>
          <a:p>
            <a:fld id="{BA9B540C-44DA-4F69-89C9-7C84606640D3}" type="slidenum">
              <a:rPr lang="en-US" smtClean="0"/>
              <a:pPr/>
              <a:t>‹#›</a:t>
            </a:fld>
            <a:endParaRPr lang="en-US" dirty="0"/>
          </a:p>
        </p:txBody>
      </p:sp>
      <p:sp>
        <p:nvSpPr>
          <p:cNvPr id="7" name="Oval 6"/>
          <p:cNvSpPr/>
          <p:nvPr/>
        </p:nvSpPr>
        <p:spPr>
          <a:xfrm>
            <a:off x="8457760"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a:solidFill>
                <a:schemeClr val="lt1"/>
              </a:solidFill>
              <a:latin typeface="+mn-lt"/>
              <a:ea typeface="+mn-ea"/>
              <a:cs typeface="+mn-cs"/>
            </a:endParaRPr>
          </a:p>
        </p:txBody>
      </p:sp>
      <p:sp>
        <p:nvSpPr>
          <p:cNvPr id="8" name="Oval 7"/>
          <p:cNvSpPr/>
          <p:nvPr/>
        </p:nvSpPr>
        <p:spPr>
          <a:xfrm>
            <a:off x="569119" y="6499384"/>
            <a:ext cx="84772" cy="84772"/>
          </a:xfrm>
          <a:prstGeom prst="ellipse">
            <a:avLst/>
          </a:prstGeom>
          <a:solidFill>
            <a:schemeClr val="tx1">
              <a:lumMod val="50000"/>
              <a:lumOff val="50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lnSpc>
          <a:spcPts val="5800"/>
        </a:lnSpc>
        <a:spcBef>
          <a:spcPct val="0"/>
        </a:spcBef>
        <a:buNone/>
        <a:defRPr sz="5400" kern="1200">
          <a:solidFill>
            <a:schemeClr val="tx2"/>
          </a:solidFill>
          <a:effectLst>
            <a:outerShdw blurRad="63500" dist="38100" dir="5400000" algn="t" rotWithShape="0">
              <a:prstClr val="black">
                <a:alpha val="25000"/>
              </a:prstClr>
            </a:outerShdw>
          </a:effectLst>
          <a:latin typeface="+mn-lt"/>
          <a:ea typeface="+mj-ea"/>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lumMod val="75000"/>
              <a:lumOff val="25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2000" kern="1200">
          <a:solidFill>
            <a:schemeClr val="tx1">
              <a:lumMod val="75000"/>
              <a:lumOff val="25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75000"/>
              <a:lumOff val="25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75000"/>
              <a:lumOff val="25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 Id="rId3" Type="http://schemas.openxmlformats.org/officeDocument/2006/relationships/image" Target="../media/image3.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17.xml.rels><?xml version="1.0" encoding="UTF-8" standalone="yes"?>
<Relationships xmlns="http://schemas.openxmlformats.org/package/2006/relationships"><Relationship Id="rId3" Type="http://schemas.openxmlformats.org/officeDocument/2006/relationships/image" Target="../media/image5.emf"/><Relationship Id="rId4" Type="http://schemas.openxmlformats.org/officeDocument/2006/relationships/image" Target="../media/image6.emf"/><Relationship Id="rId5" Type="http://schemas.openxmlformats.org/officeDocument/2006/relationships/image" Target="../media/image7.emf"/><Relationship Id="rId6" Type="http://schemas.openxmlformats.org/officeDocument/2006/relationships/image" Target="../media/image8.emf"/><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 Id="rId3" Type="http://schemas.openxmlformats.org/officeDocument/2006/relationships/image" Target="../media/image12.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 Id="rId3" Type="http://schemas.openxmlformats.org/officeDocument/2006/relationships/image" Target="../media/image19.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chart" Target="../charts/char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08775" y="1595439"/>
            <a:ext cx="7772400" cy="1647824"/>
          </a:xfrm>
        </p:spPr>
        <p:txBody>
          <a:bodyPr/>
          <a:lstStyle/>
          <a:p>
            <a:r>
              <a:rPr lang="en-US" sz="4400" dirty="0" smtClean="0"/>
              <a:t>Versioning Architectures for Local and Global Memory</a:t>
            </a:r>
            <a:endParaRPr lang="en-US" sz="4400" dirty="0"/>
          </a:p>
        </p:txBody>
      </p:sp>
      <p:sp>
        <p:nvSpPr>
          <p:cNvPr id="3" name="Subtitle 2"/>
          <p:cNvSpPr>
            <a:spLocks noGrp="1"/>
          </p:cNvSpPr>
          <p:nvPr>
            <p:ph type="subTitle" idx="1"/>
          </p:nvPr>
        </p:nvSpPr>
        <p:spPr>
          <a:xfrm>
            <a:off x="1035958" y="3734451"/>
            <a:ext cx="7118034" cy="1809100"/>
          </a:xfrm>
        </p:spPr>
        <p:txBody>
          <a:bodyPr>
            <a:normAutofit/>
          </a:bodyPr>
          <a:lstStyle/>
          <a:p>
            <a:r>
              <a:rPr lang="en-US" dirty="0" smtClean="0">
                <a:solidFill>
                  <a:srgbClr val="404040"/>
                </a:solidFill>
              </a:rPr>
              <a:t>Hajime Fujita</a:t>
            </a:r>
            <a:r>
              <a:rPr lang="en-US" baseline="30000" dirty="0" smtClean="0">
                <a:solidFill>
                  <a:srgbClr val="404040"/>
                </a:solidFill>
              </a:rPr>
              <a:t>123</a:t>
            </a:r>
            <a:r>
              <a:rPr lang="en-US" altLang="ja-JP" dirty="0" smtClean="0">
                <a:solidFill>
                  <a:srgbClr val="404040"/>
                </a:solidFill>
              </a:rPr>
              <a:t>,</a:t>
            </a:r>
            <a:r>
              <a:rPr lang="ja-JP" altLang="en-US" dirty="0" smtClean="0">
                <a:solidFill>
                  <a:srgbClr val="404040"/>
                </a:solidFill>
              </a:rPr>
              <a:t> </a:t>
            </a:r>
            <a:r>
              <a:rPr lang="en-US" dirty="0" err="1" smtClean="0">
                <a:solidFill>
                  <a:srgbClr val="404040"/>
                </a:solidFill>
              </a:rPr>
              <a:t>Kamil</a:t>
            </a:r>
            <a:r>
              <a:rPr lang="en-US" dirty="0" smtClean="0">
                <a:solidFill>
                  <a:srgbClr val="404040"/>
                </a:solidFill>
              </a:rPr>
              <a:t> Iskra</a:t>
            </a:r>
            <a:r>
              <a:rPr lang="en-US" baseline="30000" dirty="0" smtClean="0">
                <a:solidFill>
                  <a:srgbClr val="404040"/>
                </a:solidFill>
              </a:rPr>
              <a:t>2</a:t>
            </a:r>
            <a:r>
              <a:rPr lang="en-US" altLang="ja-JP" dirty="0" smtClean="0">
                <a:solidFill>
                  <a:srgbClr val="404040"/>
                </a:solidFill>
              </a:rPr>
              <a:t>,</a:t>
            </a:r>
            <a:r>
              <a:rPr lang="ja-JP" altLang="en-US" dirty="0" smtClean="0">
                <a:solidFill>
                  <a:srgbClr val="404040"/>
                </a:solidFill>
              </a:rPr>
              <a:t> </a:t>
            </a:r>
            <a:r>
              <a:rPr lang="en-US" altLang="ja-JP" dirty="0" err="1" smtClean="0">
                <a:solidFill>
                  <a:srgbClr val="404040"/>
                </a:solidFill>
              </a:rPr>
              <a:t>Pavan</a:t>
            </a:r>
            <a:r>
              <a:rPr lang="ja-JP" altLang="en-US" dirty="0" smtClean="0">
                <a:solidFill>
                  <a:srgbClr val="404040"/>
                </a:solidFill>
              </a:rPr>
              <a:t> </a:t>
            </a:r>
            <a:r>
              <a:rPr lang="en-US" altLang="ja-JP" dirty="0" smtClean="0">
                <a:solidFill>
                  <a:srgbClr val="404040"/>
                </a:solidFill>
              </a:rPr>
              <a:t>Balaji</a:t>
            </a:r>
            <a:r>
              <a:rPr lang="en-US" altLang="ja-JP" baseline="30000" dirty="0" smtClean="0">
                <a:solidFill>
                  <a:srgbClr val="404040"/>
                </a:solidFill>
              </a:rPr>
              <a:t>2</a:t>
            </a:r>
            <a:r>
              <a:rPr lang="en-US" altLang="ja-JP" dirty="0" smtClean="0">
                <a:solidFill>
                  <a:srgbClr val="404040"/>
                </a:solidFill>
              </a:rPr>
              <a:t>,</a:t>
            </a:r>
            <a:r>
              <a:rPr lang="ja-JP" altLang="en-US" dirty="0" smtClean="0">
                <a:solidFill>
                  <a:srgbClr val="404040"/>
                </a:solidFill>
              </a:rPr>
              <a:t> </a:t>
            </a:r>
            <a:r>
              <a:rPr lang="en-US" altLang="ja-JP" dirty="0" smtClean="0">
                <a:solidFill>
                  <a:srgbClr val="404040"/>
                </a:solidFill>
              </a:rPr>
              <a:t>Andrew</a:t>
            </a:r>
            <a:r>
              <a:rPr lang="ja-JP" altLang="en-US" dirty="0" smtClean="0">
                <a:solidFill>
                  <a:srgbClr val="404040"/>
                </a:solidFill>
              </a:rPr>
              <a:t> </a:t>
            </a:r>
            <a:r>
              <a:rPr lang="en-US" altLang="ja-JP" dirty="0" smtClean="0">
                <a:solidFill>
                  <a:srgbClr val="404040"/>
                </a:solidFill>
              </a:rPr>
              <a:t>A.</a:t>
            </a:r>
            <a:r>
              <a:rPr lang="ja-JP" altLang="en-US" dirty="0" smtClean="0">
                <a:solidFill>
                  <a:srgbClr val="404040"/>
                </a:solidFill>
              </a:rPr>
              <a:t> </a:t>
            </a:r>
            <a:r>
              <a:rPr lang="en-US" altLang="ja-JP" dirty="0" smtClean="0">
                <a:solidFill>
                  <a:srgbClr val="404040"/>
                </a:solidFill>
              </a:rPr>
              <a:t>Chien</a:t>
            </a:r>
            <a:r>
              <a:rPr lang="en-US" altLang="ja-JP" baseline="30000" dirty="0" smtClean="0">
                <a:solidFill>
                  <a:srgbClr val="404040"/>
                </a:solidFill>
              </a:rPr>
              <a:t>12</a:t>
            </a:r>
          </a:p>
          <a:p>
            <a:r>
              <a:rPr lang="en-US" altLang="ja-JP" sz="1800" i="1" baseline="30000" dirty="0" smtClean="0">
                <a:solidFill>
                  <a:srgbClr val="404040"/>
                </a:solidFill>
              </a:rPr>
              <a:t>1</a:t>
            </a:r>
            <a:r>
              <a:rPr lang="en-US" altLang="ja-JP" sz="1800" i="1" dirty="0" smtClean="0">
                <a:solidFill>
                  <a:srgbClr val="404040"/>
                </a:solidFill>
              </a:rPr>
              <a:t>University of Chicago, </a:t>
            </a:r>
            <a:r>
              <a:rPr lang="en-US" altLang="ja-JP" sz="1800" i="1" baseline="30000" dirty="0" smtClean="0">
                <a:solidFill>
                  <a:srgbClr val="404040"/>
                </a:solidFill>
              </a:rPr>
              <a:t>2</a:t>
            </a:r>
            <a:r>
              <a:rPr lang="en-US" altLang="ja-JP" sz="1800" i="1" dirty="0" smtClean="0">
                <a:solidFill>
                  <a:srgbClr val="404040"/>
                </a:solidFill>
              </a:rPr>
              <a:t>Argonne National Laboratory</a:t>
            </a:r>
          </a:p>
          <a:p>
            <a:r>
              <a:rPr lang="en-US" altLang="ja-JP" sz="1800" i="1" baseline="30000" dirty="0" smtClean="0">
                <a:solidFill>
                  <a:srgbClr val="404040"/>
                </a:solidFill>
              </a:rPr>
              <a:t>3</a:t>
            </a:r>
            <a:r>
              <a:rPr lang="en-US" altLang="ja-JP" sz="1800" i="1" dirty="0" smtClean="0">
                <a:solidFill>
                  <a:srgbClr val="404040"/>
                </a:solidFill>
              </a:rPr>
              <a:t>Intel</a:t>
            </a:r>
          </a:p>
        </p:txBody>
      </p:sp>
      <p:sp>
        <p:nvSpPr>
          <p:cNvPr id="4" name="Date Placeholder 3"/>
          <p:cNvSpPr>
            <a:spLocks noGrp="1"/>
          </p:cNvSpPr>
          <p:nvPr>
            <p:ph type="dt" sz="half" idx="10"/>
          </p:nvPr>
        </p:nvSpPr>
        <p:spPr/>
        <p:txBody>
          <a:bodyPr/>
          <a:lstStyle/>
          <a:p>
            <a:r>
              <a:rPr lang="en-US" smtClean="0"/>
              <a:t>Dec 15, 2015</a:t>
            </a:r>
            <a:endParaRPr lang="en-US" dirty="0"/>
          </a:p>
        </p:txBody>
      </p:sp>
      <p:sp>
        <p:nvSpPr>
          <p:cNvPr id="5" name="Footer Placeholder 4"/>
          <p:cNvSpPr>
            <a:spLocks noGrp="1"/>
          </p:cNvSpPr>
          <p:nvPr>
            <p:ph type="ftr" sz="quarter" idx="12"/>
          </p:nvPr>
        </p:nvSpPr>
        <p:spPr/>
        <p:txBody>
          <a:bodyPr/>
          <a:lstStyle/>
          <a:p>
            <a:r>
              <a:rPr lang="en-US" smtClean="0"/>
              <a:t>Hajime Fujita, ICPADS 2015</a:t>
            </a:r>
            <a:endParaRPr lang="en-US" dirty="0"/>
          </a:p>
        </p:txBody>
      </p:sp>
      <p:sp>
        <p:nvSpPr>
          <p:cNvPr id="6" name="Slide Number Placeholder 5"/>
          <p:cNvSpPr>
            <a:spLocks noGrp="1"/>
          </p:cNvSpPr>
          <p:nvPr>
            <p:ph type="sldNum" sz="quarter" idx="11"/>
          </p:nvPr>
        </p:nvSpPr>
        <p:spPr/>
        <p:txBody>
          <a:bodyPr/>
          <a:lstStyle/>
          <a:p>
            <a:fld id="{BA9B540C-44DA-4F69-89C9-7C84606640D3}" type="slidenum">
              <a:rPr lang="en-US" smtClean="0"/>
              <a:pPr/>
              <a:t>1</a:t>
            </a:fld>
            <a:endParaRPr lang="en-US" dirty="0"/>
          </a:p>
        </p:txBody>
      </p:sp>
    </p:spTree>
    <p:extLst>
      <p:ext uri="{BB962C8B-B14F-4D97-AF65-F5344CB8AC3E}">
        <p14:creationId xmlns:p14="http://schemas.microsoft.com/office/powerpoint/2010/main" val="29917003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Approach 2:</a:t>
            </a:r>
            <a:br>
              <a:rPr lang="en-US" sz="4000" dirty="0"/>
            </a:br>
            <a:r>
              <a:rPr lang="en-US" sz="4000" dirty="0"/>
              <a:t>Flat with Change Tracking (Cont.)</a:t>
            </a:r>
          </a:p>
        </p:txBody>
      </p:sp>
      <p:sp>
        <p:nvSpPr>
          <p:cNvPr id="3" name="Content Placeholder 2"/>
          <p:cNvSpPr>
            <a:spLocks noGrp="1"/>
          </p:cNvSpPr>
          <p:nvPr>
            <p:ph idx="1"/>
          </p:nvPr>
        </p:nvSpPr>
        <p:spPr/>
        <p:txBody>
          <a:bodyPr/>
          <a:lstStyle/>
          <a:p>
            <a:pPr marL="0" indent="0">
              <a:buNone/>
            </a:pPr>
            <a:r>
              <a:rPr lang="en-US" dirty="0" smtClean="0">
                <a:solidFill>
                  <a:srgbClr val="404040"/>
                </a:solidFill>
              </a:rPr>
              <a:t>Detecting updated region</a:t>
            </a:r>
            <a:endParaRPr lang="en-US" dirty="0">
              <a:solidFill>
                <a:srgbClr val="404040"/>
              </a:solidFill>
            </a:endParaRPr>
          </a:p>
          <a:p>
            <a:r>
              <a:rPr lang="en-US" sz="2200" b="1" dirty="0">
                <a:solidFill>
                  <a:srgbClr val="404040"/>
                </a:solidFill>
              </a:rPr>
              <a:t>User</a:t>
            </a:r>
            <a:r>
              <a:rPr lang="en-US" sz="2200" dirty="0">
                <a:solidFill>
                  <a:srgbClr val="404040"/>
                </a:solidFill>
              </a:rPr>
              <a:t>: GVR library records updates on write operations (e.g. put() or </a:t>
            </a:r>
            <a:r>
              <a:rPr lang="en-US" sz="2200" dirty="0" err="1">
                <a:solidFill>
                  <a:srgbClr val="404040"/>
                </a:solidFill>
              </a:rPr>
              <a:t>acc</a:t>
            </a:r>
            <a:r>
              <a:rPr lang="en-US" sz="2200" dirty="0">
                <a:solidFill>
                  <a:srgbClr val="404040"/>
                </a:solidFill>
              </a:rPr>
              <a:t>())</a:t>
            </a:r>
          </a:p>
          <a:p>
            <a:r>
              <a:rPr lang="en-US" sz="2200" b="1" dirty="0">
                <a:solidFill>
                  <a:srgbClr val="404040"/>
                </a:solidFill>
              </a:rPr>
              <a:t>Kernel</a:t>
            </a:r>
            <a:r>
              <a:rPr lang="en-US" sz="2200" dirty="0">
                <a:solidFill>
                  <a:srgbClr val="404040"/>
                </a:solidFill>
              </a:rPr>
              <a:t>: Page write protection + page fault handling</a:t>
            </a:r>
          </a:p>
          <a:p>
            <a:r>
              <a:rPr lang="en-US" sz="2200" b="1" dirty="0">
                <a:solidFill>
                  <a:srgbClr val="404040"/>
                </a:solidFill>
              </a:rPr>
              <a:t>HW</a:t>
            </a:r>
            <a:r>
              <a:rPr lang="en-US" sz="2200" dirty="0">
                <a:solidFill>
                  <a:srgbClr val="404040"/>
                </a:solidFill>
              </a:rPr>
              <a:t>: Use CPU-based dirty-page </a:t>
            </a:r>
            <a:r>
              <a:rPr lang="en-US" sz="2200" dirty="0" smtClean="0">
                <a:solidFill>
                  <a:srgbClr val="404040"/>
                </a:solidFill>
              </a:rPr>
              <a:t>tracking</a:t>
            </a:r>
          </a:p>
          <a:p>
            <a:pPr lvl="1"/>
            <a:r>
              <a:rPr lang="en-US" sz="1800" dirty="0" smtClean="0">
                <a:solidFill>
                  <a:srgbClr val="404040"/>
                </a:solidFill>
              </a:rPr>
              <a:t>Requires special modification to the kernel</a:t>
            </a:r>
            <a:endParaRPr lang="en-US" sz="1800" dirty="0">
              <a:solidFill>
                <a:srgbClr val="404040"/>
              </a:solidFill>
            </a:endParaRPr>
          </a:p>
          <a:p>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10</a:t>
            </a:fld>
            <a:endParaRPr lang="en-US"/>
          </a:p>
        </p:txBody>
      </p:sp>
    </p:spTree>
    <p:extLst>
      <p:ext uri="{BB962C8B-B14F-4D97-AF65-F5344CB8AC3E}">
        <p14:creationId xmlns:p14="http://schemas.microsoft.com/office/powerpoint/2010/main" val="11714336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a:t>Approach 2:</a:t>
            </a:r>
            <a:br>
              <a:rPr lang="en-US" sz="4000" dirty="0"/>
            </a:br>
            <a:r>
              <a:rPr lang="en-US" sz="4000" dirty="0"/>
              <a:t>Flat with Change </a:t>
            </a:r>
            <a:r>
              <a:rPr lang="en-US" sz="4000" dirty="0" smtClean="0"/>
              <a:t>Tracking (Cont.)</a:t>
            </a:r>
            <a:endParaRPr lang="en-US" sz="4000" dirty="0"/>
          </a:p>
        </p:txBody>
      </p:sp>
      <p:sp>
        <p:nvSpPr>
          <p:cNvPr id="3" name="Content Placeholder 2"/>
          <p:cNvSpPr>
            <a:spLocks noGrp="1"/>
          </p:cNvSpPr>
          <p:nvPr>
            <p:ph idx="1"/>
          </p:nvPr>
        </p:nvSpPr>
        <p:spPr>
          <a:xfrm>
            <a:off x="457200" y="1600201"/>
            <a:ext cx="8229600" cy="630381"/>
          </a:xfrm>
        </p:spPr>
        <p:txBody>
          <a:bodyPr/>
          <a:lstStyle/>
          <a:p>
            <a:pPr marL="0" indent="0">
              <a:buNone/>
            </a:pPr>
            <a:r>
              <a:rPr lang="en-US" dirty="0" smtClean="0"/>
              <a:t>Versioning directions (keep new or old values?)</a:t>
            </a:r>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11</a:t>
            </a:fld>
            <a:endParaRPr lang="en-US"/>
          </a:p>
        </p:txBody>
      </p:sp>
      <p:sp>
        <p:nvSpPr>
          <p:cNvPr id="11" name="TextBox 10"/>
          <p:cNvSpPr txBox="1"/>
          <p:nvPr/>
        </p:nvSpPr>
        <p:spPr>
          <a:xfrm>
            <a:off x="871104" y="2086408"/>
            <a:ext cx="3588327" cy="978729"/>
          </a:xfrm>
          <a:prstGeom prst="rect">
            <a:avLst/>
          </a:prstGeom>
          <a:noFill/>
        </p:spPr>
        <p:txBody>
          <a:bodyPr wrap="square" rtlCol="0">
            <a:spAutoFit/>
          </a:bodyPr>
          <a:lstStyle/>
          <a:p>
            <a:pPr>
              <a:lnSpc>
                <a:spcPct val="120000"/>
              </a:lnSpc>
            </a:pPr>
            <a:r>
              <a:rPr lang="en-US" sz="2400" b="1" dirty="0" smtClean="0">
                <a:latin typeface="+mj-lt"/>
              </a:rPr>
              <a:t>Redo versioning</a:t>
            </a:r>
          </a:p>
          <a:p>
            <a:pPr marL="285750" indent="-285750">
              <a:lnSpc>
                <a:spcPct val="120000"/>
              </a:lnSpc>
              <a:buFont typeface="Arial" charset="0"/>
              <a:buChar char="•"/>
            </a:pPr>
            <a:r>
              <a:rPr lang="en-US" sz="2400" dirty="0" smtClean="0">
                <a:latin typeface="+mj-lt"/>
              </a:rPr>
              <a:t>Keep new values</a:t>
            </a:r>
            <a:endParaRPr lang="en-US" sz="2400" dirty="0">
              <a:latin typeface="+mj-lt"/>
            </a:endParaRPr>
          </a:p>
        </p:txBody>
      </p:sp>
      <p:sp>
        <p:nvSpPr>
          <p:cNvPr id="12" name="TextBox 11"/>
          <p:cNvSpPr txBox="1"/>
          <p:nvPr/>
        </p:nvSpPr>
        <p:spPr>
          <a:xfrm>
            <a:off x="4778515" y="2086408"/>
            <a:ext cx="3588327" cy="978729"/>
          </a:xfrm>
          <a:prstGeom prst="rect">
            <a:avLst/>
          </a:prstGeom>
          <a:noFill/>
        </p:spPr>
        <p:txBody>
          <a:bodyPr wrap="square" rtlCol="0">
            <a:spAutoFit/>
          </a:bodyPr>
          <a:lstStyle/>
          <a:p>
            <a:pPr>
              <a:lnSpc>
                <a:spcPct val="120000"/>
              </a:lnSpc>
            </a:pPr>
            <a:r>
              <a:rPr lang="en-US" sz="2400" b="1" dirty="0" smtClean="0">
                <a:latin typeface="+mj-lt"/>
              </a:rPr>
              <a:t>Undo versioning</a:t>
            </a:r>
          </a:p>
          <a:p>
            <a:pPr marL="285750" indent="-285750">
              <a:lnSpc>
                <a:spcPct val="120000"/>
              </a:lnSpc>
              <a:buFont typeface="Arial" charset="0"/>
              <a:buChar char="•"/>
            </a:pPr>
            <a:r>
              <a:rPr lang="en-US" sz="2400" dirty="0" smtClean="0">
                <a:latin typeface="+mj-lt"/>
              </a:rPr>
              <a:t>Keep original values</a:t>
            </a:r>
            <a:endParaRPr lang="en-US" sz="2400" dirty="0">
              <a:latin typeface="+mj-lt"/>
            </a:endParaRPr>
          </a:p>
        </p:txBody>
      </p:sp>
      <p:sp>
        <p:nvSpPr>
          <p:cNvPr id="15" name="Rectangular Callout 14"/>
          <p:cNvSpPr/>
          <p:nvPr/>
        </p:nvSpPr>
        <p:spPr>
          <a:xfrm>
            <a:off x="6715664" y="5064070"/>
            <a:ext cx="1725370" cy="872552"/>
          </a:xfrm>
          <a:prstGeom prst="wedgeRectCallout">
            <a:avLst>
              <a:gd name="adj1" fmla="val -24270"/>
              <a:gd name="adj2" fmla="val -67429"/>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One additional copy</a:t>
            </a:r>
            <a:endParaRPr lang="en-US" dirty="0"/>
          </a:p>
        </p:txBody>
      </p:sp>
      <p:pic>
        <p:nvPicPr>
          <p:cNvPr id="9" name="Picture 8"/>
          <p:cNvPicPr>
            <a:picLocks noChangeAspect="1"/>
          </p:cNvPicPr>
          <p:nvPr/>
        </p:nvPicPr>
        <p:blipFill>
          <a:blip r:embed="rId2"/>
          <a:stretch>
            <a:fillRect/>
          </a:stretch>
        </p:blipFill>
        <p:spPr>
          <a:xfrm>
            <a:off x="4773907" y="3230557"/>
            <a:ext cx="3667127" cy="2755901"/>
          </a:xfrm>
          <a:prstGeom prst="rect">
            <a:avLst/>
          </a:prstGeom>
        </p:spPr>
      </p:pic>
      <p:pic>
        <p:nvPicPr>
          <p:cNvPr id="10" name="Picture 9"/>
          <p:cNvPicPr>
            <a:picLocks noChangeAspect="1"/>
          </p:cNvPicPr>
          <p:nvPr/>
        </p:nvPicPr>
        <p:blipFill>
          <a:blip r:embed="rId3"/>
          <a:stretch>
            <a:fillRect/>
          </a:stretch>
        </p:blipFill>
        <p:spPr>
          <a:xfrm>
            <a:off x="1683105" y="3230557"/>
            <a:ext cx="1817337" cy="2463501"/>
          </a:xfrm>
          <a:prstGeom prst="rect">
            <a:avLst/>
          </a:prstGeom>
        </p:spPr>
      </p:pic>
    </p:spTree>
    <p:extLst>
      <p:ext uri="{BB962C8B-B14F-4D97-AF65-F5344CB8AC3E}">
        <p14:creationId xmlns:p14="http://schemas.microsoft.com/office/powerpoint/2010/main" val="199390519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t>Approach 3:</a:t>
            </a:r>
            <a:br>
              <a:rPr lang="en-US" sz="4800" dirty="0"/>
            </a:br>
            <a:r>
              <a:rPr lang="en-US" sz="4800" dirty="0"/>
              <a:t>Log-structured Array</a:t>
            </a:r>
          </a:p>
        </p:txBody>
      </p:sp>
      <p:sp>
        <p:nvSpPr>
          <p:cNvPr id="3" name="Content Placeholder 2"/>
          <p:cNvSpPr>
            <a:spLocks noGrp="1"/>
          </p:cNvSpPr>
          <p:nvPr>
            <p:ph idx="1"/>
          </p:nvPr>
        </p:nvSpPr>
        <p:spPr>
          <a:xfrm>
            <a:off x="457200" y="1600200"/>
            <a:ext cx="8229600" cy="1282699"/>
          </a:xfrm>
        </p:spPr>
        <p:txBody>
          <a:bodyPr/>
          <a:lstStyle/>
          <a:p>
            <a:r>
              <a:rPr kumimoji="1" lang="en-US" altLang="ja-JP" dirty="0" smtClean="0"/>
              <a:t>Allocate memory</a:t>
            </a:r>
            <a:r>
              <a:rPr kumimoji="1" lang="ja-JP" altLang="en-US" dirty="0" smtClean="0"/>
              <a:t> </a:t>
            </a:r>
            <a:r>
              <a:rPr kumimoji="1" lang="en-US" altLang="ja-JP" dirty="0" smtClean="0"/>
              <a:t>block</a:t>
            </a:r>
            <a:r>
              <a:rPr kumimoji="1" lang="ja-JP" altLang="en-US" dirty="0" smtClean="0"/>
              <a:t> </a:t>
            </a:r>
            <a:r>
              <a:rPr kumimoji="1" lang="en-US" altLang="ja-JP" dirty="0" smtClean="0"/>
              <a:t>on-demand</a:t>
            </a:r>
            <a:endParaRPr kumimoji="1" lang="en-US" altLang="ja-JP" dirty="0"/>
          </a:p>
          <a:p>
            <a:pPr lvl="1"/>
            <a:r>
              <a:rPr kumimoji="1" lang="en-US" altLang="ja-JP" dirty="0" smtClean="0"/>
              <a:t>Allocated regions form a log</a:t>
            </a:r>
          </a:p>
          <a:p>
            <a:pPr lvl="1"/>
            <a:r>
              <a:rPr kumimoji="1" lang="en-US" altLang="ja-JP" dirty="0" smtClean="0"/>
              <a:t>Log</a:t>
            </a:r>
            <a:r>
              <a:rPr kumimoji="1" lang="ja-JP" altLang="en-US" dirty="0" smtClean="0"/>
              <a:t> </a:t>
            </a:r>
            <a:r>
              <a:rPr kumimoji="1" lang="en-US" altLang="ja-JP" dirty="0" smtClean="0"/>
              <a:t>=</a:t>
            </a:r>
            <a:r>
              <a:rPr kumimoji="1" lang="ja-JP" altLang="en-US" dirty="0" smtClean="0"/>
              <a:t> </a:t>
            </a:r>
            <a:r>
              <a:rPr kumimoji="1" lang="en-US" altLang="ja-JP" dirty="0" smtClean="0"/>
              <a:t>data</a:t>
            </a:r>
            <a:r>
              <a:rPr kumimoji="1" lang="ja-JP" altLang="en-US" dirty="0" smtClean="0"/>
              <a:t> </a:t>
            </a:r>
            <a:r>
              <a:rPr kumimoji="1" lang="en-US" altLang="ja-JP" dirty="0" smtClean="0"/>
              <a:t>+</a:t>
            </a:r>
            <a:r>
              <a:rPr kumimoji="1" lang="ja-JP" altLang="en-US" dirty="0" smtClean="0"/>
              <a:t> </a:t>
            </a:r>
            <a:r>
              <a:rPr kumimoji="1" lang="en-US" altLang="ja-JP" dirty="0" smtClean="0"/>
              <a:t>metadata</a:t>
            </a:r>
            <a:r>
              <a:rPr kumimoji="1" lang="ja-JP" altLang="en-US" dirty="0" smtClean="0"/>
              <a:t> </a:t>
            </a:r>
            <a:r>
              <a:rPr kumimoji="1" lang="en-US" altLang="ja-JP" dirty="0" smtClean="0"/>
              <a:t>(index)</a:t>
            </a:r>
          </a:p>
        </p:txBody>
      </p:sp>
      <p:sp>
        <p:nvSpPr>
          <p:cNvPr id="4" name="Date Placeholder 3"/>
          <p:cNvSpPr>
            <a:spLocks noGrp="1"/>
          </p:cNvSpPr>
          <p:nvPr>
            <p:ph type="dt" sz="half" idx="10"/>
          </p:nvPr>
        </p:nvSpPr>
        <p:spPr/>
        <p:txBody>
          <a:bodyPr/>
          <a:lstStyle/>
          <a:p>
            <a:r>
              <a:rPr lang="en-US" smtClean="0"/>
              <a:t>Dec 15, 2015</a:t>
            </a:r>
            <a:endParaRPr lang="en-US" dirty="0"/>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12</a:t>
            </a:fld>
            <a:endParaRPr lang="en-US"/>
          </a:p>
        </p:txBody>
      </p:sp>
      <p:sp>
        <p:nvSpPr>
          <p:cNvPr id="44" name="Rectangle 43"/>
          <p:cNvSpPr/>
          <p:nvPr/>
        </p:nvSpPr>
        <p:spPr>
          <a:xfrm>
            <a:off x="3604254" y="3241152"/>
            <a:ext cx="2011680" cy="365760"/>
          </a:xfrm>
          <a:prstGeom prst="rect">
            <a:avLst/>
          </a:prstGeom>
          <a:ln>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bg2"/>
              </a:solidFill>
            </a:endParaRPr>
          </a:p>
        </p:txBody>
      </p:sp>
      <p:sp>
        <p:nvSpPr>
          <p:cNvPr id="45" name="TextBox 44"/>
          <p:cNvSpPr txBox="1"/>
          <p:nvPr/>
        </p:nvSpPr>
        <p:spPr>
          <a:xfrm>
            <a:off x="6097934" y="2902301"/>
            <a:ext cx="1980199" cy="369332"/>
          </a:xfrm>
          <a:prstGeom prst="rect">
            <a:avLst/>
          </a:prstGeom>
          <a:noFill/>
        </p:spPr>
        <p:txBody>
          <a:bodyPr wrap="square" rtlCol="0">
            <a:spAutoFit/>
          </a:bodyPr>
          <a:lstStyle/>
          <a:p>
            <a:r>
              <a:rPr lang="en-US" dirty="0" smtClean="0"/>
              <a:t>Current Version</a:t>
            </a:r>
            <a:endParaRPr lang="en-US" dirty="0"/>
          </a:p>
        </p:txBody>
      </p:sp>
      <p:sp>
        <p:nvSpPr>
          <p:cNvPr id="46" name="Rectangle 45"/>
          <p:cNvSpPr/>
          <p:nvPr/>
        </p:nvSpPr>
        <p:spPr>
          <a:xfrm>
            <a:off x="1142054" y="3241152"/>
            <a:ext cx="2011680" cy="365760"/>
          </a:xfrm>
          <a:prstGeom prst="rect">
            <a:avLst/>
          </a:prstGeom>
          <a:ln>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bg2"/>
              </a:solidFill>
            </a:endParaRPr>
          </a:p>
        </p:txBody>
      </p:sp>
      <p:sp>
        <p:nvSpPr>
          <p:cNvPr id="47" name="TextBox 46"/>
          <p:cNvSpPr txBox="1"/>
          <p:nvPr/>
        </p:nvSpPr>
        <p:spPr>
          <a:xfrm>
            <a:off x="3604254" y="2860736"/>
            <a:ext cx="1980199" cy="369332"/>
          </a:xfrm>
          <a:prstGeom prst="rect">
            <a:avLst/>
          </a:prstGeom>
          <a:noFill/>
        </p:spPr>
        <p:txBody>
          <a:bodyPr wrap="square" rtlCol="0">
            <a:spAutoFit/>
          </a:bodyPr>
          <a:lstStyle/>
          <a:p>
            <a:r>
              <a:rPr lang="en-US" dirty="0" smtClean="0"/>
              <a:t>Version 1</a:t>
            </a:r>
            <a:endParaRPr lang="en-US" dirty="0"/>
          </a:p>
        </p:txBody>
      </p:sp>
      <p:sp>
        <p:nvSpPr>
          <p:cNvPr id="48" name="TextBox 47"/>
          <p:cNvSpPr txBox="1"/>
          <p:nvPr/>
        </p:nvSpPr>
        <p:spPr>
          <a:xfrm>
            <a:off x="1173535" y="2828470"/>
            <a:ext cx="1980199" cy="369332"/>
          </a:xfrm>
          <a:prstGeom prst="rect">
            <a:avLst/>
          </a:prstGeom>
          <a:noFill/>
        </p:spPr>
        <p:txBody>
          <a:bodyPr wrap="square" rtlCol="0">
            <a:spAutoFit/>
          </a:bodyPr>
          <a:lstStyle/>
          <a:p>
            <a:r>
              <a:rPr lang="en-US" dirty="0" smtClean="0"/>
              <a:t>Version 0</a:t>
            </a:r>
            <a:endParaRPr lang="en-US" dirty="0"/>
          </a:p>
        </p:txBody>
      </p:sp>
      <p:sp>
        <p:nvSpPr>
          <p:cNvPr id="49" name="Rectangle 48"/>
          <p:cNvSpPr/>
          <p:nvPr/>
        </p:nvSpPr>
        <p:spPr>
          <a:xfrm>
            <a:off x="1616437" y="3255137"/>
            <a:ext cx="494827" cy="32419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50" name="Rectangle 49"/>
          <p:cNvSpPr/>
          <p:nvPr/>
        </p:nvSpPr>
        <p:spPr>
          <a:xfrm>
            <a:off x="2556609" y="3255137"/>
            <a:ext cx="144498" cy="33527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51" name="Rectangle 50"/>
          <p:cNvSpPr/>
          <p:nvPr/>
        </p:nvSpPr>
        <p:spPr>
          <a:xfrm>
            <a:off x="5080229" y="3246563"/>
            <a:ext cx="267859" cy="356062"/>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53" name="Rectangle 52"/>
          <p:cNvSpPr/>
          <p:nvPr/>
        </p:nvSpPr>
        <p:spPr>
          <a:xfrm>
            <a:off x="6000478" y="3244417"/>
            <a:ext cx="2011680" cy="365760"/>
          </a:xfrm>
          <a:prstGeom prst="rect">
            <a:avLst/>
          </a:prstGeom>
          <a:ln>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bg2"/>
              </a:solidFill>
            </a:endParaRPr>
          </a:p>
        </p:txBody>
      </p:sp>
      <p:sp>
        <p:nvSpPr>
          <p:cNvPr id="43" name="Rectangle 42"/>
          <p:cNvSpPr/>
          <p:nvPr/>
        </p:nvSpPr>
        <p:spPr>
          <a:xfrm>
            <a:off x="6482240" y="3255137"/>
            <a:ext cx="494828" cy="34926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p:cNvSpPr/>
          <p:nvPr/>
        </p:nvSpPr>
        <p:spPr>
          <a:xfrm>
            <a:off x="7332462" y="3255137"/>
            <a:ext cx="271387" cy="34926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Rectangle 59"/>
          <p:cNvSpPr/>
          <p:nvPr/>
        </p:nvSpPr>
        <p:spPr>
          <a:xfrm>
            <a:off x="2947632" y="4427204"/>
            <a:ext cx="144498" cy="33527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solidFill>
                <a:schemeClr val="bg2"/>
              </a:solidFill>
            </a:endParaRPr>
          </a:p>
        </p:txBody>
      </p:sp>
      <p:sp>
        <p:nvSpPr>
          <p:cNvPr id="61" name="Rectangle 60"/>
          <p:cNvSpPr/>
          <p:nvPr/>
        </p:nvSpPr>
        <p:spPr>
          <a:xfrm>
            <a:off x="3103344" y="4427204"/>
            <a:ext cx="144498" cy="33527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63" name="Rectangle 62"/>
          <p:cNvSpPr/>
          <p:nvPr/>
        </p:nvSpPr>
        <p:spPr>
          <a:xfrm>
            <a:off x="3259056" y="4427204"/>
            <a:ext cx="494827" cy="33527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64" name="Rectangle 63"/>
          <p:cNvSpPr/>
          <p:nvPr/>
        </p:nvSpPr>
        <p:spPr>
          <a:xfrm>
            <a:off x="3765097" y="4427204"/>
            <a:ext cx="144498" cy="33527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solidFill>
                <a:schemeClr val="bg2"/>
              </a:solidFill>
            </a:endParaRPr>
          </a:p>
        </p:txBody>
      </p:sp>
      <p:sp>
        <p:nvSpPr>
          <p:cNvPr id="65" name="Rectangle 64"/>
          <p:cNvSpPr/>
          <p:nvPr/>
        </p:nvSpPr>
        <p:spPr>
          <a:xfrm>
            <a:off x="3920809" y="4427204"/>
            <a:ext cx="267859" cy="33527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66" name="Rectangle 65"/>
          <p:cNvSpPr/>
          <p:nvPr/>
        </p:nvSpPr>
        <p:spPr>
          <a:xfrm>
            <a:off x="4199882" y="4427204"/>
            <a:ext cx="494828" cy="34926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Rectangle 67"/>
          <p:cNvSpPr/>
          <p:nvPr/>
        </p:nvSpPr>
        <p:spPr>
          <a:xfrm>
            <a:off x="4705926" y="4427204"/>
            <a:ext cx="271387" cy="34926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Arrow Connector 7"/>
          <p:cNvCxnSpPr>
            <a:stCxn id="50" idx="2"/>
            <a:endCxn id="61" idx="0"/>
          </p:cNvCxnSpPr>
          <p:nvPr/>
        </p:nvCxnSpPr>
        <p:spPr>
          <a:xfrm>
            <a:off x="2628858" y="3590416"/>
            <a:ext cx="546735" cy="836788"/>
          </a:xfrm>
          <a:prstGeom prst="straightConnector1">
            <a:avLst/>
          </a:prstGeom>
          <a:ln>
            <a:solidFill>
              <a:schemeClr val="tx1">
                <a:lumMod val="50000"/>
                <a:lumOff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49" idx="2"/>
            <a:endCxn id="63" idx="0"/>
          </p:cNvCxnSpPr>
          <p:nvPr/>
        </p:nvCxnSpPr>
        <p:spPr>
          <a:xfrm>
            <a:off x="1863851" y="3579333"/>
            <a:ext cx="1642619" cy="847871"/>
          </a:xfrm>
          <a:prstGeom prst="straightConnector1">
            <a:avLst/>
          </a:prstGeom>
          <a:ln>
            <a:solidFill>
              <a:schemeClr val="tx1">
                <a:lumMod val="50000"/>
                <a:lumOff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a:stCxn id="51" idx="2"/>
            <a:endCxn id="65" idx="0"/>
          </p:cNvCxnSpPr>
          <p:nvPr/>
        </p:nvCxnSpPr>
        <p:spPr>
          <a:xfrm flipH="1">
            <a:off x="4054739" y="3602625"/>
            <a:ext cx="1159420" cy="824579"/>
          </a:xfrm>
          <a:prstGeom prst="straightConnector1">
            <a:avLst/>
          </a:prstGeom>
          <a:ln>
            <a:solidFill>
              <a:schemeClr val="tx1">
                <a:lumMod val="50000"/>
                <a:lumOff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a:stCxn id="43" idx="2"/>
            <a:endCxn id="66" idx="0"/>
          </p:cNvCxnSpPr>
          <p:nvPr/>
        </p:nvCxnSpPr>
        <p:spPr>
          <a:xfrm flipH="1">
            <a:off x="4447296" y="3604402"/>
            <a:ext cx="2282358" cy="822802"/>
          </a:xfrm>
          <a:prstGeom prst="straightConnector1">
            <a:avLst/>
          </a:prstGeom>
          <a:ln>
            <a:solidFill>
              <a:schemeClr val="tx1">
                <a:lumMod val="50000"/>
                <a:lumOff val="50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75" name="Straight Arrow Connector 74"/>
          <p:cNvCxnSpPr>
            <a:stCxn id="55" idx="2"/>
            <a:endCxn id="68" idx="0"/>
          </p:cNvCxnSpPr>
          <p:nvPr/>
        </p:nvCxnSpPr>
        <p:spPr>
          <a:xfrm flipH="1">
            <a:off x="4841620" y="3604402"/>
            <a:ext cx="2626536" cy="822802"/>
          </a:xfrm>
          <a:prstGeom prst="straightConnector1">
            <a:avLst/>
          </a:prstGeom>
          <a:ln>
            <a:solidFill>
              <a:schemeClr val="tx1">
                <a:lumMod val="50000"/>
                <a:lumOff val="50000"/>
              </a:schemeClr>
            </a:solidFill>
            <a:tailEnd type="arrow"/>
          </a:ln>
        </p:spPr>
        <p:style>
          <a:lnRef idx="2">
            <a:schemeClr val="accent1"/>
          </a:lnRef>
          <a:fillRef idx="0">
            <a:schemeClr val="accent1"/>
          </a:fillRef>
          <a:effectRef idx="1">
            <a:schemeClr val="accent1"/>
          </a:effectRef>
          <a:fontRef idx="minor">
            <a:schemeClr val="tx1"/>
          </a:fontRef>
        </p:style>
      </p:cxnSp>
      <p:sp>
        <p:nvSpPr>
          <p:cNvPr id="79" name="TextBox 78"/>
          <p:cNvSpPr txBox="1"/>
          <p:nvPr/>
        </p:nvSpPr>
        <p:spPr>
          <a:xfrm>
            <a:off x="2045287" y="4427204"/>
            <a:ext cx="836369" cy="369332"/>
          </a:xfrm>
          <a:prstGeom prst="rect">
            <a:avLst/>
          </a:prstGeom>
          <a:noFill/>
        </p:spPr>
        <p:txBody>
          <a:bodyPr wrap="square" rtlCol="0">
            <a:spAutoFit/>
          </a:bodyPr>
          <a:lstStyle/>
          <a:p>
            <a:pPr algn="r"/>
            <a:r>
              <a:rPr lang="en-US" dirty="0" smtClean="0"/>
              <a:t>Log</a:t>
            </a:r>
            <a:endParaRPr lang="en-US" dirty="0"/>
          </a:p>
        </p:txBody>
      </p:sp>
      <p:sp>
        <p:nvSpPr>
          <p:cNvPr id="28" name="Rectangle 27"/>
          <p:cNvSpPr/>
          <p:nvPr/>
        </p:nvSpPr>
        <p:spPr>
          <a:xfrm>
            <a:off x="5584453" y="4946315"/>
            <a:ext cx="3102347" cy="1041548"/>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err="1" smtClean="0"/>
              <a:t>H.Fujita</a:t>
            </a:r>
            <a:r>
              <a:rPr lang="en-US" sz="1400" dirty="0"/>
              <a:t>, </a:t>
            </a:r>
            <a:r>
              <a:rPr lang="en-US" sz="1400" dirty="0" smtClean="0"/>
              <a:t>et al.</a:t>
            </a:r>
            <a:r>
              <a:rPr lang="en-US" sz="1400" dirty="0"/>
              <a:t>,</a:t>
            </a:r>
            <a:r>
              <a:rPr lang="en-US" sz="1400" dirty="0" smtClean="0"/>
              <a:t> </a:t>
            </a:r>
            <a:r>
              <a:rPr lang="en-US" sz="1400" dirty="0"/>
              <a:t> Log-Structured Global Array for Efficient Multi-Version Snapshots, </a:t>
            </a:r>
            <a:r>
              <a:rPr lang="en-US" sz="1400" dirty="0" err="1" smtClean="0"/>
              <a:t>CCGrid</a:t>
            </a:r>
            <a:r>
              <a:rPr lang="en-US" sz="1400" dirty="0" smtClean="0"/>
              <a:t> 2015</a:t>
            </a:r>
            <a:endParaRPr lang="en-US" sz="1400" dirty="0"/>
          </a:p>
        </p:txBody>
      </p:sp>
      <p:sp>
        <p:nvSpPr>
          <p:cNvPr id="32" name="Rectangle 31"/>
          <p:cNvSpPr/>
          <p:nvPr/>
        </p:nvSpPr>
        <p:spPr>
          <a:xfrm>
            <a:off x="715828" y="5253389"/>
            <a:ext cx="3731468" cy="1019404"/>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2000" dirty="0" smtClean="0">
                <a:solidFill>
                  <a:srgbClr val="008000"/>
                </a:solidFill>
                <a:latin typeface="Zapf Dingbats"/>
                <a:ea typeface="Zapf Dingbats"/>
                <a:cs typeface="Zapf Dingbats"/>
                <a:sym typeface="Zapf Dingbats"/>
              </a:rPr>
              <a:t>✔ </a:t>
            </a:r>
            <a:r>
              <a:rPr lang="en-US" sz="2000" dirty="0" smtClean="0">
                <a:sym typeface="Zapf Dingbats"/>
              </a:rPr>
              <a:t>Small footprint</a:t>
            </a:r>
            <a:endParaRPr lang="en-US" sz="2000" dirty="0" smtClean="0"/>
          </a:p>
          <a:p>
            <a:r>
              <a:rPr lang="en-US" sz="2000" dirty="0" smtClean="0">
                <a:solidFill>
                  <a:srgbClr val="FF6600"/>
                </a:solidFill>
                <a:latin typeface="Zapf Dingbats"/>
                <a:ea typeface="Zapf Dingbats"/>
                <a:cs typeface="Zapf Dingbats"/>
                <a:sym typeface="Zapf Dingbats"/>
              </a:rPr>
              <a:t>✖ </a:t>
            </a:r>
            <a:r>
              <a:rPr lang="en-US" sz="2000" dirty="0" smtClean="0">
                <a:sym typeface="Zapf Dingbats"/>
              </a:rPr>
              <a:t>High access overhead</a:t>
            </a:r>
            <a:endParaRPr lang="en-US" sz="2000" dirty="0"/>
          </a:p>
        </p:txBody>
      </p:sp>
    </p:spTree>
    <p:extLst>
      <p:ext uri="{BB962C8B-B14F-4D97-AF65-F5344CB8AC3E}">
        <p14:creationId xmlns:p14="http://schemas.microsoft.com/office/powerpoint/2010/main" val="15007393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Problem</a:t>
            </a:r>
            <a:r>
              <a:rPr lang="ja-JP" altLang="en-US" dirty="0" smtClean="0"/>
              <a:t> </a:t>
            </a:r>
            <a:r>
              <a:rPr lang="en-US" altLang="ja-JP" dirty="0" smtClean="0"/>
              <a:t>Statement</a:t>
            </a:r>
            <a:endParaRPr lang="en-US" dirty="0"/>
          </a:p>
        </p:txBody>
      </p:sp>
      <p:sp>
        <p:nvSpPr>
          <p:cNvPr id="3" name="Content Placeholder 2"/>
          <p:cNvSpPr>
            <a:spLocks noGrp="1"/>
          </p:cNvSpPr>
          <p:nvPr>
            <p:ph idx="1"/>
          </p:nvPr>
        </p:nvSpPr>
        <p:spPr>
          <a:xfrm>
            <a:off x="457200" y="1883819"/>
            <a:ext cx="8229600" cy="1344290"/>
          </a:xfrm>
        </p:spPr>
        <p:txBody>
          <a:bodyPr>
            <a:noAutofit/>
          </a:bodyPr>
          <a:lstStyle/>
          <a:p>
            <a:pPr marL="0" indent="0">
              <a:buNone/>
            </a:pPr>
            <a:r>
              <a:rPr lang="en-US" sz="3000" i="1" dirty="0" smtClean="0">
                <a:latin typeface="Times"/>
                <a:cs typeface="Times"/>
              </a:rPr>
              <a:t>Which array architecture brings the best performance and the lowest memory consumption, under varied workloads?</a:t>
            </a:r>
            <a:endParaRPr lang="en-US" sz="3000" i="1" dirty="0">
              <a:latin typeface="Times"/>
              <a:cs typeface="Times"/>
            </a:endParaRPr>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13</a:t>
            </a:fld>
            <a:endParaRPr lang="en-US"/>
          </a:p>
        </p:txBody>
      </p:sp>
      <p:sp>
        <p:nvSpPr>
          <p:cNvPr id="7" name="TextBox 6"/>
          <p:cNvSpPr txBox="1"/>
          <p:nvPr/>
        </p:nvSpPr>
        <p:spPr>
          <a:xfrm>
            <a:off x="1877284" y="4024346"/>
            <a:ext cx="5715001" cy="1938992"/>
          </a:xfrm>
          <a:prstGeom prst="rect">
            <a:avLst/>
          </a:prstGeom>
          <a:noFill/>
        </p:spPr>
        <p:txBody>
          <a:bodyPr wrap="square" rtlCol="0">
            <a:spAutoFit/>
          </a:bodyPr>
          <a:lstStyle/>
          <a:p>
            <a:pPr marL="285750" indent="-285750">
              <a:buFont typeface="Arial" charset="0"/>
              <a:buChar char="•"/>
            </a:pPr>
            <a:r>
              <a:rPr lang="en-US" sz="2400" dirty="0" smtClean="0"/>
              <a:t>Flat</a:t>
            </a:r>
          </a:p>
          <a:p>
            <a:pPr marL="285750" indent="-285750">
              <a:buFont typeface="Arial" charset="0"/>
              <a:buChar char="•"/>
            </a:pPr>
            <a:r>
              <a:rPr lang="en-US" sz="2400" dirty="0" smtClean="0"/>
              <a:t>Flat + change tracking</a:t>
            </a:r>
          </a:p>
          <a:p>
            <a:pPr marL="742950" lvl="1" indent="-285750">
              <a:buFont typeface="Arial" charset="0"/>
              <a:buChar char="•"/>
            </a:pPr>
            <a:r>
              <a:rPr lang="en-US" sz="2400" dirty="0" smtClean="0">
                <a:solidFill>
                  <a:schemeClr val="tx2"/>
                </a:solidFill>
              </a:rPr>
              <a:t>Change tracking: user/kernel/HW</a:t>
            </a:r>
          </a:p>
          <a:p>
            <a:pPr marL="742950" lvl="1" indent="-285750">
              <a:buFont typeface="Arial" charset="0"/>
              <a:buChar char="•"/>
            </a:pPr>
            <a:r>
              <a:rPr lang="en-US" sz="2400" dirty="0" smtClean="0">
                <a:solidFill>
                  <a:schemeClr val="tx2"/>
                </a:solidFill>
              </a:rPr>
              <a:t>Versioning direction: undo/redo</a:t>
            </a:r>
          </a:p>
          <a:p>
            <a:pPr marL="285750" indent="-285750">
              <a:buFont typeface="Arial" charset="0"/>
              <a:buChar char="•"/>
            </a:pPr>
            <a:r>
              <a:rPr lang="en-US" sz="2400" dirty="0" smtClean="0"/>
              <a:t>Log-structured array</a:t>
            </a:r>
            <a:endParaRPr lang="en-US" sz="2400" dirty="0"/>
          </a:p>
        </p:txBody>
      </p:sp>
      <p:sp>
        <p:nvSpPr>
          <p:cNvPr id="8" name="Left Brace 7"/>
          <p:cNvSpPr/>
          <p:nvPr/>
        </p:nvSpPr>
        <p:spPr>
          <a:xfrm>
            <a:off x="1773377" y="4024346"/>
            <a:ext cx="163482" cy="183612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 name="TextBox 8"/>
          <p:cNvSpPr txBox="1"/>
          <p:nvPr/>
        </p:nvSpPr>
        <p:spPr>
          <a:xfrm>
            <a:off x="386536" y="4330564"/>
            <a:ext cx="1468582" cy="923330"/>
          </a:xfrm>
          <a:prstGeom prst="rect">
            <a:avLst/>
          </a:prstGeom>
          <a:noFill/>
        </p:spPr>
        <p:txBody>
          <a:bodyPr wrap="square" rtlCol="0">
            <a:spAutoFit/>
          </a:bodyPr>
          <a:lstStyle/>
          <a:p>
            <a:r>
              <a:rPr lang="en-US" dirty="0" smtClean="0"/>
              <a:t>Global</a:t>
            </a:r>
          </a:p>
          <a:p>
            <a:r>
              <a:rPr lang="en-US" dirty="0" smtClean="0"/>
              <a:t>Memory Versioning</a:t>
            </a:r>
            <a:endParaRPr lang="en-US" dirty="0"/>
          </a:p>
        </p:txBody>
      </p:sp>
      <p:sp>
        <p:nvSpPr>
          <p:cNvPr id="10" name="TextBox 9"/>
          <p:cNvSpPr txBox="1"/>
          <p:nvPr/>
        </p:nvSpPr>
        <p:spPr>
          <a:xfrm>
            <a:off x="7398325" y="4532177"/>
            <a:ext cx="1468582" cy="923330"/>
          </a:xfrm>
          <a:prstGeom prst="rect">
            <a:avLst/>
          </a:prstGeom>
          <a:noFill/>
        </p:spPr>
        <p:txBody>
          <a:bodyPr wrap="square" rtlCol="0">
            <a:spAutoFit/>
          </a:bodyPr>
          <a:lstStyle/>
          <a:p>
            <a:r>
              <a:rPr lang="en-US" dirty="0" smtClean="0">
                <a:solidFill>
                  <a:schemeClr val="tx2"/>
                </a:solidFill>
              </a:rPr>
              <a:t>Local</a:t>
            </a:r>
          </a:p>
          <a:p>
            <a:r>
              <a:rPr lang="en-US" dirty="0" smtClean="0">
                <a:solidFill>
                  <a:schemeClr val="tx2"/>
                </a:solidFill>
              </a:rPr>
              <a:t>Memory</a:t>
            </a:r>
          </a:p>
          <a:p>
            <a:r>
              <a:rPr lang="en-US" dirty="0" smtClean="0">
                <a:solidFill>
                  <a:schemeClr val="tx2"/>
                </a:solidFill>
              </a:rPr>
              <a:t>Versioning</a:t>
            </a:r>
            <a:endParaRPr lang="en-US" dirty="0">
              <a:solidFill>
                <a:schemeClr val="tx2"/>
              </a:solidFill>
            </a:endParaRPr>
          </a:p>
        </p:txBody>
      </p:sp>
      <p:sp>
        <p:nvSpPr>
          <p:cNvPr id="11" name="Right Brace 10"/>
          <p:cNvSpPr/>
          <p:nvPr/>
        </p:nvSpPr>
        <p:spPr>
          <a:xfrm>
            <a:off x="7226223" y="4728441"/>
            <a:ext cx="185957" cy="77181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3497114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Evaluation 1: Runtime Performance of Local Memory Versioning</a:t>
            </a:r>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14</a:t>
            </a:fld>
            <a:endParaRPr lang="en-US"/>
          </a:p>
        </p:txBody>
      </p:sp>
      <p:sp>
        <p:nvSpPr>
          <p:cNvPr id="9" name="TextBox 8"/>
          <p:cNvSpPr txBox="1"/>
          <p:nvPr/>
        </p:nvSpPr>
        <p:spPr>
          <a:xfrm>
            <a:off x="1877284" y="4224378"/>
            <a:ext cx="5715001" cy="1938992"/>
          </a:xfrm>
          <a:prstGeom prst="rect">
            <a:avLst/>
          </a:prstGeom>
          <a:noFill/>
        </p:spPr>
        <p:txBody>
          <a:bodyPr wrap="square" rtlCol="0">
            <a:spAutoFit/>
          </a:bodyPr>
          <a:lstStyle/>
          <a:p>
            <a:pPr marL="285750" indent="-285750">
              <a:buFont typeface="Arial" charset="0"/>
              <a:buChar char="•"/>
            </a:pPr>
            <a:r>
              <a:rPr lang="en-US" sz="2400" dirty="0" smtClean="0"/>
              <a:t>Flat</a:t>
            </a:r>
          </a:p>
          <a:p>
            <a:pPr marL="285750" indent="-285750">
              <a:buFont typeface="Arial" charset="0"/>
              <a:buChar char="•"/>
            </a:pPr>
            <a:r>
              <a:rPr lang="en-US" sz="2400" dirty="0" smtClean="0"/>
              <a:t>Flat + change tracking</a:t>
            </a:r>
          </a:p>
          <a:p>
            <a:pPr marL="742950" lvl="1" indent="-285750">
              <a:buFont typeface="Arial" charset="0"/>
              <a:buChar char="•"/>
            </a:pPr>
            <a:r>
              <a:rPr lang="en-US" sz="2400" dirty="0" smtClean="0">
                <a:solidFill>
                  <a:schemeClr val="tx2"/>
                </a:solidFill>
              </a:rPr>
              <a:t>Change tracking: user/kernel/HW</a:t>
            </a:r>
          </a:p>
          <a:p>
            <a:pPr marL="742950" lvl="1" indent="-285750">
              <a:buFont typeface="Arial" charset="0"/>
              <a:buChar char="•"/>
            </a:pPr>
            <a:r>
              <a:rPr lang="en-US" sz="2400" dirty="0" smtClean="0">
                <a:solidFill>
                  <a:schemeClr val="tx2"/>
                </a:solidFill>
              </a:rPr>
              <a:t>Versioning direction: undo/redo</a:t>
            </a:r>
          </a:p>
          <a:p>
            <a:pPr marL="285750" indent="-285750">
              <a:buFont typeface="Arial" charset="0"/>
              <a:buChar char="•"/>
            </a:pPr>
            <a:r>
              <a:rPr lang="en-US" sz="2400" dirty="0" smtClean="0"/>
              <a:t>Log-structured array</a:t>
            </a:r>
            <a:endParaRPr lang="en-US" sz="2400" dirty="0"/>
          </a:p>
        </p:txBody>
      </p:sp>
      <p:sp>
        <p:nvSpPr>
          <p:cNvPr id="10" name="Left Brace 9"/>
          <p:cNvSpPr/>
          <p:nvPr/>
        </p:nvSpPr>
        <p:spPr>
          <a:xfrm>
            <a:off x="1773377" y="4224378"/>
            <a:ext cx="163482" cy="183612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p:cNvSpPr txBox="1"/>
          <p:nvPr/>
        </p:nvSpPr>
        <p:spPr>
          <a:xfrm>
            <a:off x="386536" y="4530596"/>
            <a:ext cx="1468582" cy="923330"/>
          </a:xfrm>
          <a:prstGeom prst="rect">
            <a:avLst/>
          </a:prstGeom>
          <a:noFill/>
        </p:spPr>
        <p:txBody>
          <a:bodyPr wrap="square" rtlCol="0">
            <a:spAutoFit/>
          </a:bodyPr>
          <a:lstStyle/>
          <a:p>
            <a:r>
              <a:rPr lang="en-US" dirty="0" smtClean="0"/>
              <a:t>Global</a:t>
            </a:r>
          </a:p>
          <a:p>
            <a:r>
              <a:rPr lang="en-US" dirty="0" smtClean="0"/>
              <a:t>Memory Versioning</a:t>
            </a:r>
            <a:endParaRPr lang="en-US" dirty="0"/>
          </a:p>
        </p:txBody>
      </p:sp>
      <p:sp>
        <p:nvSpPr>
          <p:cNvPr id="12" name="TextBox 11"/>
          <p:cNvSpPr txBox="1"/>
          <p:nvPr/>
        </p:nvSpPr>
        <p:spPr>
          <a:xfrm>
            <a:off x="7398325" y="4732209"/>
            <a:ext cx="1468582" cy="923330"/>
          </a:xfrm>
          <a:prstGeom prst="rect">
            <a:avLst/>
          </a:prstGeom>
          <a:noFill/>
        </p:spPr>
        <p:txBody>
          <a:bodyPr wrap="square" rtlCol="0">
            <a:spAutoFit/>
          </a:bodyPr>
          <a:lstStyle/>
          <a:p>
            <a:r>
              <a:rPr lang="en-US" dirty="0" smtClean="0">
                <a:solidFill>
                  <a:schemeClr val="tx2"/>
                </a:solidFill>
              </a:rPr>
              <a:t>Local</a:t>
            </a:r>
          </a:p>
          <a:p>
            <a:r>
              <a:rPr lang="en-US" dirty="0" smtClean="0">
                <a:solidFill>
                  <a:schemeClr val="tx2"/>
                </a:solidFill>
              </a:rPr>
              <a:t>Memory</a:t>
            </a:r>
          </a:p>
          <a:p>
            <a:r>
              <a:rPr lang="en-US" dirty="0" smtClean="0">
                <a:solidFill>
                  <a:schemeClr val="tx2"/>
                </a:solidFill>
              </a:rPr>
              <a:t>Versioning</a:t>
            </a:r>
            <a:endParaRPr lang="en-US" dirty="0">
              <a:solidFill>
                <a:schemeClr val="tx2"/>
              </a:solidFill>
            </a:endParaRPr>
          </a:p>
        </p:txBody>
      </p:sp>
      <p:sp>
        <p:nvSpPr>
          <p:cNvPr id="13" name="Right Brace 12"/>
          <p:cNvSpPr/>
          <p:nvPr/>
        </p:nvSpPr>
        <p:spPr>
          <a:xfrm>
            <a:off x="7226223" y="4928473"/>
            <a:ext cx="185957" cy="77181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 name="Rectangle 1"/>
          <p:cNvSpPr/>
          <p:nvPr/>
        </p:nvSpPr>
        <p:spPr>
          <a:xfrm>
            <a:off x="2628899" y="4928473"/>
            <a:ext cx="4687685" cy="886540"/>
          </a:xfrm>
          <a:prstGeom prst="rect">
            <a:avLst/>
          </a:prstGeom>
          <a:noFill/>
          <a:ln>
            <a:solidFill>
              <a:schemeClr val="accent3"/>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0068109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Local Memory Versioning: Setup</a:t>
            </a:r>
            <a:endParaRPr lang="en-US" dirty="0"/>
          </a:p>
        </p:txBody>
      </p:sp>
      <p:sp>
        <p:nvSpPr>
          <p:cNvPr id="8" name="Content Placeholder 7"/>
          <p:cNvSpPr>
            <a:spLocks noGrp="1"/>
          </p:cNvSpPr>
          <p:nvPr>
            <p:ph idx="1"/>
          </p:nvPr>
        </p:nvSpPr>
        <p:spPr/>
        <p:txBody>
          <a:bodyPr/>
          <a:lstStyle/>
          <a:p>
            <a:r>
              <a:rPr lang="en-US" dirty="0" err="1" smtClean="0"/>
              <a:t>RandomAccess</a:t>
            </a:r>
            <a:r>
              <a:rPr lang="en-US" dirty="0" smtClean="0"/>
              <a:t> benchmark from HPC Challenge</a:t>
            </a:r>
          </a:p>
          <a:p>
            <a:pPr lvl="1"/>
            <a:r>
              <a:rPr lang="en-US" dirty="0" smtClean="0"/>
              <a:t>Repeat 8-byte load/store to uniformly random locations</a:t>
            </a:r>
          </a:p>
          <a:p>
            <a:pPr lvl="1"/>
            <a:r>
              <a:rPr lang="en-US" dirty="0" smtClean="0"/>
              <a:t>Create a version at a certain interval</a:t>
            </a:r>
          </a:p>
          <a:p>
            <a:pPr marL="342900" lvl="1" indent="-342900">
              <a:buFont typeface="Arial" pitchFamily="34" charset="0"/>
              <a:buChar char="•"/>
            </a:pPr>
            <a:r>
              <a:rPr lang="en-US" altLang="ja-JP" sz="2400" dirty="0"/>
              <a:t>Intel® Xeon® processor </a:t>
            </a:r>
            <a:r>
              <a:rPr lang="en-US" altLang="ja-JP" sz="2400" dirty="0" smtClean="0"/>
              <a:t>E5620 (2.4GHz, 4 core)</a:t>
            </a:r>
          </a:p>
          <a:p>
            <a:pPr marL="342900" lvl="1" indent="-342900">
              <a:buFont typeface="Arial" pitchFamily="34" charset="0"/>
              <a:buChar char="•"/>
            </a:pPr>
            <a:r>
              <a:rPr lang="en-US" altLang="ja-JP" sz="2400" dirty="0" smtClean="0"/>
              <a:t>Linux kernel 3.18.4</a:t>
            </a:r>
          </a:p>
          <a:p>
            <a:pPr marL="742950" lvl="2" indent="-342900"/>
            <a:r>
              <a:rPr lang="en-US" altLang="ja-JP" dirty="0" smtClean="0"/>
              <a:t>Applied a patch to enable access to dirty bit information, based on [</a:t>
            </a:r>
            <a:r>
              <a:rPr lang="en-US" altLang="ja-JP" dirty="0" err="1" smtClean="0"/>
              <a:t>Vasavada</a:t>
            </a:r>
            <a:r>
              <a:rPr lang="en-US" altLang="ja-JP" dirty="0" smtClean="0"/>
              <a:t> 2011]</a:t>
            </a:r>
            <a:endParaRPr lang="en-US" altLang="ja-JP" dirty="0"/>
          </a:p>
          <a:p>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15</a:t>
            </a:fld>
            <a:endParaRPr lang="en-US"/>
          </a:p>
        </p:txBody>
      </p:sp>
    </p:spTree>
    <p:extLst>
      <p:ext uri="{BB962C8B-B14F-4D97-AF65-F5344CB8AC3E}">
        <p14:creationId xmlns:p14="http://schemas.microsoft.com/office/powerpoint/2010/main" val="69835277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Runtime Performance with Various Tracking Schemes</a:t>
            </a:r>
            <a:endParaRPr lang="en-US" sz="4400" dirty="0"/>
          </a:p>
        </p:txBody>
      </p:sp>
      <p:sp>
        <p:nvSpPr>
          <p:cNvPr id="3" name="Content Placeholder 2"/>
          <p:cNvSpPr>
            <a:spLocks noGrp="1"/>
          </p:cNvSpPr>
          <p:nvPr>
            <p:ph idx="1"/>
          </p:nvPr>
        </p:nvSpPr>
        <p:spPr>
          <a:xfrm>
            <a:off x="457199" y="1600200"/>
            <a:ext cx="7372351" cy="4525963"/>
          </a:xfrm>
        </p:spPr>
        <p:txBody>
          <a:bodyPr>
            <a:normAutofit/>
          </a:bodyPr>
          <a:lstStyle/>
          <a:p>
            <a:r>
              <a:rPr lang="en-US" sz="2000" dirty="0" smtClean="0"/>
              <a:t>Redo performance to relative to flat (no versioning)</a:t>
            </a:r>
            <a:endParaRPr lang="en-US" sz="2000"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16</a:t>
            </a:fld>
            <a:endParaRPr lang="en-US"/>
          </a:p>
        </p:txBody>
      </p:sp>
      <p:pic>
        <p:nvPicPr>
          <p:cNvPr id="7" name="Picture 6"/>
          <p:cNvPicPr>
            <a:picLocks noChangeAspect="1"/>
          </p:cNvPicPr>
          <p:nvPr/>
        </p:nvPicPr>
        <p:blipFill>
          <a:blip r:embed="rId2"/>
          <a:stretch>
            <a:fillRect/>
          </a:stretch>
        </p:blipFill>
        <p:spPr>
          <a:xfrm>
            <a:off x="581905" y="2226991"/>
            <a:ext cx="4519287" cy="3661194"/>
          </a:xfrm>
          <a:prstGeom prst="rect">
            <a:avLst/>
          </a:prstGeom>
        </p:spPr>
      </p:pic>
      <p:grpSp>
        <p:nvGrpSpPr>
          <p:cNvPr id="12" name="Group 11"/>
          <p:cNvGrpSpPr/>
          <p:nvPr/>
        </p:nvGrpSpPr>
        <p:grpSpPr>
          <a:xfrm>
            <a:off x="5294961" y="2418194"/>
            <a:ext cx="2015271" cy="1377951"/>
            <a:chOff x="7034569" y="2445904"/>
            <a:chExt cx="897357" cy="624861"/>
          </a:xfrm>
        </p:grpSpPr>
        <p:pic>
          <p:nvPicPr>
            <p:cNvPr id="8" name="Picture 7"/>
            <p:cNvPicPr>
              <a:picLocks noChangeAspect="1"/>
            </p:cNvPicPr>
            <p:nvPr/>
          </p:nvPicPr>
          <p:blipFill>
            <a:blip r:embed="rId3"/>
            <a:stretch>
              <a:fillRect/>
            </a:stretch>
          </p:blipFill>
          <p:spPr>
            <a:xfrm>
              <a:off x="7034569" y="2445904"/>
              <a:ext cx="660400" cy="165100"/>
            </a:xfrm>
            <a:prstGeom prst="rect">
              <a:avLst/>
            </a:prstGeom>
          </p:spPr>
        </p:pic>
        <p:pic>
          <p:nvPicPr>
            <p:cNvPr id="9" name="Picture 8"/>
            <p:cNvPicPr>
              <a:picLocks noChangeAspect="1"/>
            </p:cNvPicPr>
            <p:nvPr/>
          </p:nvPicPr>
          <p:blipFill>
            <a:blip r:embed="rId4"/>
            <a:stretch>
              <a:fillRect/>
            </a:stretch>
          </p:blipFill>
          <p:spPr>
            <a:xfrm>
              <a:off x="7076134" y="2611858"/>
              <a:ext cx="838200" cy="165100"/>
            </a:xfrm>
            <a:prstGeom prst="rect">
              <a:avLst/>
            </a:prstGeom>
          </p:spPr>
        </p:pic>
        <p:pic>
          <p:nvPicPr>
            <p:cNvPr id="10" name="Picture 9"/>
            <p:cNvPicPr>
              <a:picLocks noChangeAspect="1"/>
            </p:cNvPicPr>
            <p:nvPr/>
          </p:nvPicPr>
          <p:blipFill>
            <a:blip r:embed="rId5"/>
            <a:stretch>
              <a:fillRect/>
            </a:stretch>
          </p:blipFill>
          <p:spPr>
            <a:xfrm>
              <a:off x="7093726" y="2777812"/>
              <a:ext cx="673100" cy="165100"/>
            </a:xfrm>
            <a:prstGeom prst="rect">
              <a:avLst/>
            </a:prstGeom>
          </p:spPr>
        </p:pic>
        <p:pic>
          <p:nvPicPr>
            <p:cNvPr id="11" name="Picture 10"/>
            <p:cNvPicPr>
              <a:picLocks noChangeAspect="1"/>
            </p:cNvPicPr>
            <p:nvPr/>
          </p:nvPicPr>
          <p:blipFill>
            <a:blip r:embed="rId6"/>
            <a:stretch>
              <a:fillRect/>
            </a:stretch>
          </p:blipFill>
          <p:spPr>
            <a:xfrm>
              <a:off x="7093726" y="2943765"/>
              <a:ext cx="838200" cy="127000"/>
            </a:xfrm>
            <a:prstGeom prst="rect">
              <a:avLst/>
            </a:prstGeom>
          </p:spPr>
        </p:pic>
      </p:grpSp>
      <p:sp>
        <p:nvSpPr>
          <p:cNvPr id="13" name="Rectangle 12"/>
          <p:cNvSpPr/>
          <p:nvPr/>
        </p:nvSpPr>
        <p:spPr>
          <a:xfrm>
            <a:off x="5294961" y="4136529"/>
            <a:ext cx="3355967" cy="1542222"/>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r>
              <a:rPr lang="en-US" sz="2000" b="1" dirty="0" smtClean="0"/>
              <a:t>Best tracking scheme</a:t>
            </a:r>
          </a:p>
          <a:p>
            <a:r>
              <a:rPr lang="en-US" sz="2000" dirty="0" smtClean="0"/>
              <a:t>Low frequency: kernel/HW</a:t>
            </a:r>
          </a:p>
          <a:p>
            <a:r>
              <a:rPr lang="en-US" sz="2000" dirty="0" smtClean="0"/>
              <a:t>High frequency: user</a:t>
            </a:r>
          </a:p>
          <a:p>
            <a:endParaRPr lang="en-US" sz="2000" dirty="0" smtClean="0"/>
          </a:p>
        </p:txBody>
      </p:sp>
      <p:sp>
        <p:nvSpPr>
          <p:cNvPr id="15" name="Rectangle 14"/>
          <p:cNvSpPr/>
          <p:nvPr/>
        </p:nvSpPr>
        <p:spPr>
          <a:xfrm>
            <a:off x="1239251" y="5866223"/>
            <a:ext cx="4188564" cy="44741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marL="0" lvl="1" algn="ctr"/>
            <a:r>
              <a:rPr lang="en-US" altLang="ja-JP" dirty="0">
                <a:cs typeface="Palatino Linotype"/>
              </a:rPr>
              <a:t>=how</a:t>
            </a:r>
            <a:r>
              <a:rPr lang="ja-JP" altLang="en-US" dirty="0">
                <a:cs typeface="Palatino Linotype"/>
              </a:rPr>
              <a:t> </a:t>
            </a:r>
            <a:r>
              <a:rPr lang="en-US" altLang="ja-JP" dirty="0">
                <a:cs typeface="Palatino Linotype"/>
              </a:rPr>
              <a:t>many</a:t>
            </a:r>
            <a:r>
              <a:rPr lang="ja-JP" altLang="en-US" dirty="0">
                <a:cs typeface="Palatino Linotype"/>
              </a:rPr>
              <a:t> </a:t>
            </a:r>
            <a:r>
              <a:rPr lang="en-US" altLang="ja-JP" dirty="0" smtClean="0">
                <a:cs typeface="Palatino Linotype"/>
              </a:rPr>
              <a:t>read/write</a:t>
            </a:r>
            <a:r>
              <a:rPr lang="ja-JP" altLang="en-US" dirty="0" smtClean="0">
                <a:cs typeface="Palatino Linotype"/>
              </a:rPr>
              <a:t> </a:t>
            </a:r>
            <a:r>
              <a:rPr lang="en-US" altLang="ja-JP" dirty="0">
                <a:cs typeface="Palatino Linotype"/>
              </a:rPr>
              <a:t>ops</a:t>
            </a:r>
            <a:r>
              <a:rPr lang="ja-JP" altLang="en-US" dirty="0">
                <a:cs typeface="Palatino Linotype"/>
              </a:rPr>
              <a:t> </a:t>
            </a:r>
            <a:r>
              <a:rPr lang="en-US" altLang="ja-JP" dirty="0">
                <a:cs typeface="Palatino Linotype"/>
              </a:rPr>
              <a:t>per</a:t>
            </a:r>
            <a:r>
              <a:rPr lang="ja-JP" altLang="en-US" dirty="0">
                <a:cs typeface="Palatino Linotype"/>
              </a:rPr>
              <a:t> </a:t>
            </a:r>
            <a:r>
              <a:rPr lang="en-US" altLang="ja-JP" dirty="0" smtClean="0">
                <a:cs typeface="Palatino Linotype"/>
              </a:rPr>
              <a:t>version</a:t>
            </a:r>
            <a:endParaRPr lang="en-US" altLang="ja-JP" dirty="0">
              <a:cs typeface="Palatino Linotype"/>
            </a:endParaRPr>
          </a:p>
        </p:txBody>
      </p:sp>
    </p:spTree>
    <p:extLst>
      <p:ext uri="{BB962C8B-B14F-4D97-AF65-F5344CB8AC3E}">
        <p14:creationId xmlns:p14="http://schemas.microsoft.com/office/powerpoint/2010/main" val="192249812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Runtime Performance with Different Versioning Directions</a:t>
            </a:r>
            <a:endParaRPr lang="en-US" sz="4400" dirty="0"/>
          </a:p>
        </p:txBody>
      </p:sp>
      <p:sp>
        <p:nvSpPr>
          <p:cNvPr id="3" name="Content Placeholder 2"/>
          <p:cNvSpPr>
            <a:spLocks noGrp="1"/>
          </p:cNvSpPr>
          <p:nvPr>
            <p:ph idx="1"/>
          </p:nvPr>
        </p:nvSpPr>
        <p:spPr/>
        <p:txBody>
          <a:bodyPr/>
          <a:lstStyle/>
          <a:p>
            <a:r>
              <a:rPr lang="en-US" dirty="0" smtClean="0"/>
              <a:t>Compare Undo vs Redo</a:t>
            </a:r>
          </a:p>
          <a:p>
            <a:r>
              <a:rPr lang="en-US" dirty="0" smtClean="0"/>
              <a:t>Redo performance relative to Undo</a:t>
            </a:r>
          </a:p>
          <a:p>
            <a:pPr marL="0" indent="0">
              <a:buNone/>
            </a:pPr>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17</a:t>
            </a:fld>
            <a:endParaRPr lang="en-US"/>
          </a:p>
        </p:txBody>
      </p:sp>
      <p:pic>
        <p:nvPicPr>
          <p:cNvPr id="7" name="Picture 6"/>
          <p:cNvPicPr>
            <a:picLocks noChangeAspect="1"/>
          </p:cNvPicPr>
          <p:nvPr/>
        </p:nvPicPr>
        <p:blipFill>
          <a:blip r:embed="rId2"/>
          <a:stretch>
            <a:fillRect/>
          </a:stretch>
        </p:blipFill>
        <p:spPr>
          <a:xfrm>
            <a:off x="1211903" y="2482853"/>
            <a:ext cx="4590473" cy="3586307"/>
          </a:xfrm>
          <a:prstGeom prst="rect">
            <a:avLst/>
          </a:prstGeom>
        </p:spPr>
      </p:pic>
      <p:grpSp>
        <p:nvGrpSpPr>
          <p:cNvPr id="8" name="Group 7"/>
          <p:cNvGrpSpPr/>
          <p:nvPr/>
        </p:nvGrpSpPr>
        <p:grpSpPr>
          <a:xfrm>
            <a:off x="5918407" y="2482851"/>
            <a:ext cx="2015271" cy="1377951"/>
            <a:chOff x="7034569" y="2445904"/>
            <a:chExt cx="897357" cy="624861"/>
          </a:xfrm>
        </p:grpSpPr>
        <p:pic>
          <p:nvPicPr>
            <p:cNvPr id="9" name="Picture 8"/>
            <p:cNvPicPr>
              <a:picLocks noChangeAspect="1"/>
            </p:cNvPicPr>
            <p:nvPr/>
          </p:nvPicPr>
          <p:blipFill>
            <a:blip r:embed="rId3"/>
            <a:stretch>
              <a:fillRect/>
            </a:stretch>
          </p:blipFill>
          <p:spPr>
            <a:xfrm>
              <a:off x="7034569" y="2445904"/>
              <a:ext cx="660400" cy="165100"/>
            </a:xfrm>
            <a:prstGeom prst="rect">
              <a:avLst/>
            </a:prstGeom>
          </p:spPr>
        </p:pic>
        <p:pic>
          <p:nvPicPr>
            <p:cNvPr id="10" name="Picture 9"/>
            <p:cNvPicPr>
              <a:picLocks noChangeAspect="1"/>
            </p:cNvPicPr>
            <p:nvPr/>
          </p:nvPicPr>
          <p:blipFill>
            <a:blip r:embed="rId4"/>
            <a:stretch>
              <a:fillRect/>
            </a:stretch>
          </p:blipFill>
          <p:spPr>
            <a:xfrm>
              <a:off x="7076134" y="2611858"/>
              <a:ext cx="838200" cy="165100"/>
            </a:xfrm>
            <a:prstGeom prst="rect">
              <a:avLst/>
            </a:prstGeom>
          </p:spPr>
        </p:pic>
        <p:pic>
          <p:nvPicPr>
            <p:cNvPr id="11" name="Picture 10"/>
            <p:cNvPicPr>
              <a:picLocks noChangeAspect="1"/>
            </p:cNvPicPr>
            <p:nvPr/>
          </p:nvPicPr>
          <p:blipFill>
            <a:blip r:embed="rId5"/>
            <a:stretch>
              <a:fillRect/>
            </a:stretch>
          </p:blipFill>
          <p:spPr>
            <a:xfrm>
              <a:off x="7093726" y="2777812"/>
              <a:ext cx="673100" cy="165100"/>
            </a:xfrm>
            <a:prstGeom prst="rect">
              <a:avLst/>
            </a:prstGeom>
          </p:spPr>
        </p:pic>
        <p:pic>
          <p:nvPicPr>
            <p:cNvPr id="12" name="Picture 11"/>
            <p:cNvPicPr>
              <a:picLocks noChangeAspect="1"/>
            </p:cNvPicPr>
            <p:nvPr/>
          </p:nvPicPr>
          <p:blipFill>
            <a:blip r:embed="rId6"/>
            <a:stretch>
              <a:fillRect/>
            </a:stretch>
          </p:blipFill>
          <p:spPr>
            <a:xfrm>
              <a:off x="7093726" y="2943765"/>
              <a:ext cx="838200" cy="127000"/>
            </a:xfrm>
            <a:prstGeom prst="rect">
              <a:avLst/>
            </a:prstGeom>
          </p:spPr>
        </p:pic>
      </p:grpSp>
      <p:sp>
        <p:nvSpPr>
          <p:cNvPr id="13" name="Rectangle 12"/>
          <p:cNvSpPr/>
          <p:nvPr/>
        </p:nvSpPr>
        <p:spPr>
          <a:xfrm>
            <a:off x="5918407" y="4228646"/>
            <a:ext cx="3004165" cy="1232356"/>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r>
              <a:rPr lang="en-US" sz="2000" dirty="0" smtClean="0"/>
              <a:t>Redo is up to 22% slower due to extra copy</a:t>
            </a:r>
          </a:p>
        </p:txBody>
      </p:sp>
    </p:spTree>
    <p:extLst>
      <p:ext uri="{BB962C8B-B14F-4D97-AF65-F5344CB8AC3E}">
        <p14:creationId xmlns:p14="http://schemas.microsoft.com/office/powerpoint/2010/main" val="16112725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Evaluation 2: Runtime Performance and Memory Consumption of Global Memory Versioning</a:t>
            </a:r>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18</a:t>
            </a:fld>
            <a:endParaRPr lang="en-US"/>
          </a:p>
        </p:txBody>
      </p:sp>
      <p:sp>
        <p:nvSpPr>
          <p:cNvPr id="15" name="TextBox 14"/>
          <p:cNvSpPr txBox="1"/>
          <p:nvPr/>
        </p:nvSpPr>
        <p:spPr>
          <a:xfrm>
            <a:off x="1877284" y="4224378"/>
            <a:ext cx="5715001" cy="1938992"/>
          </a:xfrm>
          <a:prstGeom prst="rect">
            <a:avLst/>
          </a:prstGeom>
          <a:noFill/>
        </p:spPr>
        <p:txBody>
          <a:bodyPr wrap="square" rtlCol="0">
            <a:spAutoFit/>
          </a:bodyPr>
          <a:lstStyle/>
          <a:p>
            <a:pPr marL="285750" indent="-285750">
              <a:buFont typeface="Arial" charset="0"/>
              <a:buChar char="•"/>
            </a:pPr>
            <a:r>
              <a:rPr lang="en-US" sz="2400" dirty="0" smtClean="0"/>
              <a:t>Flat</a:t>
            </a:r>
          </a:p>
          <a:p>
            <a:pPr marL="285750" indent="-285750">
              <a:buFont typeface="Arial" charset="0"/>
              <a:buChar char="•"/>
            </a:pPr>
            <a:r>
              <a:rPr lang="en-US" sz="2400" dirty="0" smtClean="0"/>
              <a:t>Flat + change tracking</a:t>
            </a:r>
          </a:p>
          <a:p>
            <a:pPr marL="742950" lvl="1" indent="-285750">
              <a:buFont typeface="Arial" charset="0"/>
              <a:buChar char="•"/>
            </a:pPr>
            <a:r>
              <a:rPr lang="en-US" sz="2400" dirty="0" smtClean="0">
                <a:solidFill>
                  <a:schemeClr val="tx2"/>
                </a:solidFill>
              </a:rPr>
              <a:t>Change tracking: user/kernel/HW</a:t>
            </a:r>
          </a:p>
          <a:p>
            <a:pPr marL="742950" lvl="1" indent="-285750">
              <a:buFont typeface="Arial" charset="0"/>
              <a:buChar char="•"/>
            </a:pPr>
            <a:r>
              <a:rPr lang="en-US" sz="2400" dirty="0" smtClean="0">
                <a:solidFill>
                  <a:schemeClr val="tx2"/>
                </a:solidFill>
              </a:rPr>
              <a:t>Versioning direction: undo/redo</a:t>
            </a:r>
          </a:p>
          <a:p>
            <a:pPr marL="285750" indent="-285750">
              <a:buFont typeface="Arial" charset="0"/>
              <a:buChar char="•"/>
            </a:pPr>
            <a:r>
              <a:rPr lang="en-US" sz="2400" dirty="0" smtClean="0"/>
              <a:t>Log-structured array</a:t>
            </a:r>
            <a:endParaRPr lang="en-US" sz="2400" dirty="0"/>
          </a:p>
        </p:txBody>
      </p:sp>
      <p:sp>
        <p:nvSpPr>
          <p:cNvPr id="16" name="Left Brace 15"/>
          <p:cNvSpPr/>
          <p:nvPr/>
        </p:nvSpPr>
        <p:spPr>
          <a:xfrm>
            <a:off x="1773377" y="4224378"/>
            <a:ext cx="163482" cy="183612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p:cNvSpPr txBox="1"/>
          <p:nvPr/>
        </p:nvSpPr>
        <p:spPr>
          <a:xfrm>
            <a:off x="386536" y="4530596"/>
            <a:ext cx="1468582" cy="923330"/>
          </a:xfrm>
          <a:prstGeom prst="rect">
            <a:avLst/>
          </a:prstGeom>
          <a:noFill/>
        </p:spPr>
        <p:txBody>
          <a:bodyPr wrap="square" rtlCol="0">
            <a:spAutoFit/>
          </a:bodyPr>
          <a:lstStyle/>
          <a:p>
            <a:r>
              <a:rPr lang="en-US" dirty="0" smtClean="0"/>
              <a:t>Global</a:t>
            </a:r>
          </a:p>
          <a:p>
            <a:r>
              <a:rPr lang="en-US" dirty="0" smtClean="0"/>
              <a:t>Memory Versioning</a:t>
            </a:r>
            <a:endParaRPr lang="en-US" dirty="0"/>
          </a:p>
        </p:txBody>
      </p:sp>
      <p:sp>
        <p:nvSpPr>
          <p:cNvPr id="18" name="TextBox 17"/>
          <p:cNvSpPr txBox="1"/>
          <p:nvPr/>
        </p:nvSpPr>
        <p:spPr>
          <a:xfrm>
            <a:off x="7398325" y="4732209"/>
            <a:ext cx="1468582" cy="923330"/>
          </a:xfrm>
          <a:prstGeom prst="rect">
            <a:avLst/>
          </a:prstGeom>
          <a:noFill/>
        </p:spPr>
        <p:txBody>
          <a:bodyPr wrap="square" rtlCol="0">
            <a:spAutoFit/>
          </a:bodyPr>
          <a:lstStyle/>
          <a:p>
            <a:r>
              <a:rPr lang="en-US" dirty="0" smtClean="0">
                <a:solidFill>
                  <a:schemeClr val="tx2"/>
                </a:solidFill>
              </a:rPr>
              <a:t>Local</a:t>
            </a:r>
          </a:p>
          <a:p>
            <a:r>
              <a:rPr lang="en-US" dirty="0" smtClean="0">
                <a:solidFill>
                  <a:schemeClr val="tx2"/>
                </a:solidFill>
              </a:rPr>
              <a:t>Memory</a:t>
            </a:r>
          </a:p>
          <a:p>
            <a:r>
              <a:rPr lang="en-US" dirty="0" smtClean="0">
                <a:solidFill>
                  <a:schemeClr val="tx2"/>
                </a:solidFill>
              </a:rPr>
              <a:t>Versioning</a:t>
            </a:r>
            <a:endParaRPr lang="en-US" dirty="0">
              <a:solidFill>
                <a:schemeClr val="tx2"/>
              </a:solidFill>
            </a:endParaRPr>
          </a:p>
        </p:txBody>
      </p:sp>
      <p:sp>
        <p:nvSpPr>
          <p:cNvPr id="19" name="Right Brace 18"/>
          <p:cNvSpPr/>
          <p:nvPr/>
        </p:nvSpPr>
        <p:spPr>
          <a:xfrm>
            <a:off x="7226223" y="4928473"/>
            <a:ext cx="185957" cy="77181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Rectangle 19"/>
          <p:cNvSpPr/>
          <p:nvPr/>
        </p:nvSpPr>
        <p:spPr>
          <a:xfrm>
            <a:off x="398893" y="4530596"/>
            <a:ext cx="1194379" cy="923330"/>
          </a:xfrm>
          <a:prstGeom prst="rect">
            <a:avLst/>
          </a:prstGeom>
          <a:noFill/>
          <a:ln>
            <a:solidFill>
              <a:schemeClr val="accent3"/>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01127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Synthetic Benchmark</a:t>
            </a:r>
            <a:endParaRPr lang="en-US" dirty="0"/>
          </a:p>
        </p:txBody>
      </p:sp>
      <p:sp>
        <p:nvSpPr>
          <p:cNvPr id="7" name="Content Placeholder 6"/>
          <p:cNvSpPr>
            <a:spLocks noGrp="1"/>
          </p:cNvSpPr>
          <p:nvPr>
            <p:ph idx="1"/>
          </p:nvPr>
        </p:nvSpPr>
        <p:spPr>
          <a:xfrm>
            <a:off x="457200" y="1850881"/>
            <a:ext cx="3838218" cy="2063894"/>
          </a:xfrm>
        </p:spPr>
        <p:txBody>
          <a:bodyPr>
            <a:normAutofit/>
          </a:bodyPr>
          <a:lstStyle/>
          <a:p>
            <a:r>
              <a:rPr lang="en-US" dirty="0" smtClean="0"/>
              <a:t>Get() and Put() to random locations + version creation</a:t>
            </a:r>
          </a:p>
          <a:p>
            <a:r>
              <a:rPr lang="en-US" altLang="ja-JP" dirty="0" smtClean="0">
                <a:cs typeface="Palatino Linotype"/>
              </a:rPr>
              <a:t>Parameter: Versioning</a:t>
            </a:r>
            <a:r>
              <a:rPr lang="ja-JP" altLang="en-US" dirty="0" smtClean="0">
                <a:cs typeface="Palatino Linotype"/>
              </a:rPr>
              <a:t> </a:t>
            </a:r>
            <a:r>
              <a:rPr lang="en-US" altLang="ja-JP" dirty="0" smtClean="0">
                <a:cs typeface="Palatino Linotype"/>
              </a:rPr>
              <a:t>frequency</a:t>
            </a:r>
            <a:endParaRPr lang="en-US" altLang="ja-JP" dirty="0">
              <a:cs typeface="Palatino Linotype"/>
            </a:endParaRPr>
          </a:p>
        </p:txBody>
      </p:sp>
      <p:sp>
        <p:nvSpPr>
          <p:cNvPr id="3" name="Date Placeholder 2"/>
          <p:cNvSpPr>
            <a:spLocks noGrp="1"/>
          </p:cNvSpPr>
          <p:nvPr>
            <p:ph type="dt" sz="half" idx="10"/>
          </p:nvPr>
        </p:nvSpPr>
        <p:spPr/>
        <p:txBody>
          <a:bodyPr/>
          <a:lstStyle/>
          <a:p>
            <a:r>
              <a:rPr lang="en-US" smtClean="0"/>
              <a:t>Dec 15, 2015</a:t>
            </a:r>
            <a:endParaRPr lang="en-US"/>
          </a:p>
        </p:txBody>
      </p:sp>
      <p:sp>
        <p:nvSpPr>
          <p:cNvPr id="4" name="Footer Placeholder 3"/>
          <p:cNvSpPr>
            <a:spLocks noGrp="1"/>
          </p:cNvSpPr>
          <p:nvPr>
            <p:ph type="ftr" sz="quarter" idx="11"/>
          </p:nvPr>
        </p:nvSpPr>
        <p:spPr/>
        <p:txBody>
          <a:bodyPr/>
          <a:lstStyle/>
          <a:p>
            <a:r>
              <a:rPr lang="en-US" smtClean="0"/>
              <a:t>Hajime Fujita, ICPADS 2015</a:t>
            </a:r>
            <a:endParaRPr lang="en-US"/>
          </a:p>
        </p:txBody>
      </p:sp>
      <p:sp>
        <p:nvSpPr>
          <p:cNvPr id="5" name="Slide Number Placeholder 4"/>
          <p:cNvSpPr>
            <a:spLocks noGrp="1"/>
          </p:cNvSpPr>
          <p:nvPr>
            <p:ph type="sldNum" sz="quarter" idx="12"/>
          </p:nvPr>
        </p:nvSpPr>
        <p:spPr/>
        <p:txBody>
          <a:bodyPr/>
          <a:lstStyle/>
          <a:p>
            <a:fld id="{BA9B540C-44DA-4F69-89C9-7C84606640D3}" type="slidenum">
              <a:rPr lang="en-US" smtClean="0"/>
              <a:pPr/>
              <a:t>19</a:t>
            </a:fld>
            <a:endParaRPr lang="en-US"/>
          </a:p>
        </p:txBody>
      </p:sp>
      <p:sp>
        <p:nvSpPr>
          <p:cNvPr id="28" name="Content Placeholder 6"/>
          <p:cNvSpPr txBox="1">
            <a:spLocks/>
          </p:cNvSpPr>
          <p:nvPr/>
        </p:nvSpPr>
        <p:spPr>
          <a:xfrm>
            <a:off x="457200" y="5121565"/>
            <a:ext cx="4156364" cy="123478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pPr marL="0" indent="0">
              <a:buNone/>
            </a:pPr>
            <a:r>
              <a:rPr lang="en-US" altLang="ja-JP" sz="1600" dirty="0" smtClean="0">
                <a:solidFill>
                  <a:schemeClr val="tx1">
                    <a:lumMod val="75000"/>
                    <a:lumOff val="25000"/>
                  </a:schemeClr>
                </a:solidFill>
              </a:rPr>
              <a:t>Environment: </a:t>
            </a:r>
            <a:r>
              <a:rPr lang="en-US" altLang="ja-JP" sz="1600" dirty="0" err="1" smtClean="0">
                <a:solidFill>
                  <a:schemeClr val="tx1">
                    <a:lumMod val="75000"/>
                    <a:lumOff val="25000"/>
                  </a:schemeClr>
                </a:solidFill>
              </a:rPr>
              <a:t>UChicago</a:t>
            </a:r>
            <a:r>
              <a:rPr lang="en-US" altLang="ja-JP" sz="1600" dirty="0" smtClean="0">
                <a:solidFill>
                  <a:schemeClr val="tx1">
                    <a:lumMod val="75000"/>
                    <a:lumOff val="25000"/>
                  </a:schemeClr>
                </a:solidFill>
              </a:rPr>
              <a:t> </a:t>
            </a:r>
            <a:r>
              <a:rPr lang="en-US" altLang="ja-JP" sz="1600" dirty="0">
                <a:solidFill>
                  <a:schemeClr val="tx1">
                    <a:lumMod val="75000"/>
                    <a:lumOff val="25000"/>
                  </a:schemeClr>
                </a:solidFill>
              </a:rPr>
              <a:t>RCC Midway</a:t>
            </a:r>
          </a:p>
          <a:p>
            <a:pPr marL="241300" lvl="1" indent="-228600">
              <a:buFont typeface="Arial" panose="020B0604020202020204" pitchFamily="34" charset="0"/>
              <a:buChar char="•"/>
            </a:pPr>
            <a:r>
              <a:rPr lang="en-US" altLang="ja-JP" sz="1400" dirty="0" smtClean="0">
                <a:solidFill>
                  <a:schemeClr val="tx1">
                    <a:lumMod val="75000"/>
                    <a:lumOff val="25000"/>
                  </a:schemeClr>
                </a:solidFill>
              </a:rPr>
              <a:t>Intel® Xeon® processor E5-2670 </a:t>
            </a:r>
            <a:r>
              <a:rPr lang="en-US" altLang="ja-JP" sz="1400" dirty="0">
                <a:solidFill>
                  <a:schemeClr val="tx1">
                    <a:lumMod val="75000"/>
                    <a:lumOff val="25000"/>
                  </a:schemeClr>
                </a:solidFill>
              </a:rPr>
              <a:t>(8 cores</a:t>
            </a:r>
            <a:r>
              <a:rPr lang="ja-JP" altLang="en-US" sz="1400" dirty="0">
                <a:solidFill>
                  <a:schemeClr val="tx1">
                    <a:lumMod val="75000"/>
                    <a:lumOff val="25000"/>
                  </a:schemeClr>
                </a:solidFill>
              </a:rPr>
              <a:t> </a:t>
            </a:r>
            <a:r>
              <a:rPr lang="en-US" altLang="ja-JP" sz="1400" dirty="0">
                <a:solidFill>
                  <a:schemeClr val="tx1">
                    <a:lumMod val="75000"/>
                    <a:lumOff val="25000"/>
                  </a:schemeClr>
                </a:solidFill>
              </a:rPr>
              <a:t>x</a:t>
            </a:r>
            <a:r>
              <a:rPr lang="ja-JP" altLang="en-US" sz="1400" dirty="0">
                <a:solidFill>
                  <a:schemeClr val="tx1">
                    <a:lumMod val="75000"/>
                    <a:lumOff val="25000"/>
                  </a:schemeClr>
                </a:solidFill>
              </a:rPr>
              <a:t>2</a:t>
            </a:r>
            <a:r>
              <a:rPr lang="en-US" altLang="ja-JP" sz="1400" dirty="0">
                <a:solidFill>
                  <a:schemeClr val="tx1">
                    <a:lumMod val="75000"/>
                    <a:lumOff val="25000"/>
                  </a:schemeClr>
                </a:solidFill>
              </a:rPr>
              <a:t>)</a:t>
            </a:r>
          </a:p>
          <a:p>
            <a:pPr marL="241300" lvl="1" indent="-228600">
              <a:buFont typeface="Arial" panose="020B0604020202020204" pitchFamily="34" charset="0"/>
              <a:buChar char="•"/>
            </a:pPr>
            <a:r>
              <a:rPr lang="en-US" altLang="ja-JP" sz="1400" dirty="0" err="1" smtClean="0">
                <a:solidFill>
                  <a:schemeClr val="tx1">
                    <a:lumMod val="75000"/>
                    <a:lumOff val="25000"/>
                  </a:schemeClr>
                </a:solidFill>
              </a:rPr>
              <a:t>InfiniBand</a:t>
            </a:r>
            <a:r>
              <a:rPr lang="en-US" altLang="ja-JP" sz="1400" dirty="0" smtClean="0">
                <a:solidFill>
                  <a:schemeClr val="tx1">
                    <a:lumMod val="75000"/>
                    <a:lumOff val="25000"/>
                  </a:schemeClr>
                </a:solidFill>
              </a:rPr>
              <a:t> </a:t>
            </a:r>
            <a:r>
              <a:rPr lang="en-US" altLang="ja-JP" sz="1400" dirty="0">
                <a:solidFill>
                  <a:schemeClr val="tx1">
                    <a:lumMod val="75000"/>
                    <a:lumOff val="25000"/>
                  </a:schemeClr>
                </a:solidFill>
              </a:rPr>
              <a:t>FDR-10</a:t>
            </a:r>
          </a:p>
          <a:p>
            <a:pPr marL="241300" lvl="1" indent="-228600">
              <a:buFont typeface="Arial" panose="020B0604020202020204" pitchFamily="34" charset="0"/>
              <a:buChar char="•"/>
            </a:pPr>
            <a:r>
              <a:rPr lang="en-US" altLang="ja-JP" sz="1400" dirty="0">
                <a:solidFill>
                  <a:schemeClr val="tx1">
                    <a:lumMod val="75000"/>
                    <a:lumOff val="25000"/>
                  </a:schemeClr>
                </a:solidFill>
              </a:rPr>
              <a:t>MVAPICH2 (</a:t>
            </a:r>
            <a:r>
              <a:rPr lang="en-US" altLang="ja-JP" sz="1400" dirty="0" err="1">
                <a:solidFill>
                  <a:schemeClr val="tx1">
                    <a:lumMod val="75000"/>
                    <a:lumOff val="25000"/>
                  </a:schemeClr>
                </a:solidFill>
              </a:rPr>
              <a:t>gcc</a:t>
            </a:r>
            <a:r>
              <a:rPr lang="en-US" altLang="ja-JP" sz="1400" dirty="0">
                <a:solidFill>
                  <a:schemeClr val="tx1">
                    <a:lumMod val="75000"/>
                    <a:lumOff val="25000"/>
                  </a:schemeClr>
                </a:solidFill>
              </a:rPr>
              <a:t>)</a:t>
            </a:r>
          </a:p>
        </p:txBody>
      </p:sp>
      <p:sp>
        <p:nvSpPr>
          <p:cNvPr id="8" name="Rectangle 7"/>
          <p:cNvSpPr/>
          <p:nvPr/>
        </p:nvSpPr>
        <p:spPr>
          <a:xfrm>
            <a:off x="4435765" y="1562964"/>
            <a:ext cx="4572000" cy="338554"/>
          </a:xfrm>
          <a:prstGeom prst="rect">
            <a:avLst/>
          </a:prstGeom>
        </p:spPr>
        <p:txBody>
          <a:bodyPr>
            <a:spAutoFit/>
          </a:bodyPr>
          <a:lstStyle/>
          <a:p>
            <a:pPr algn="r"/>
            <a:r>
              <a:rPr lang="ja-JP" altLang="ja-JP" sz="1600" dirty="0"/>
              <a:t>B</a:t>
            </a:r>
            <a:r>
              <a:rPr lang="en-US" altLang="ja-JP" sz="1600" dirty="0" err="1"/>
              <a:t>ased</a:t>
            </a:r>
            <a:r>
              <a:rPr lang="en-US" altLang="ja-JP" sz="1600" dirty="0"/>
              <a:t> on APEX-Map</a:t>
            </a:r>
            <a:r>
              <a:rPr lang="ja-JP" altLang="en-US" sz="1600" dirty="0"/>
              <a:t> </a:t>
            </a:r>
            <a:r>
              <a:rPr lang="en-US" sz="1200" dirty="0"/>
              <a:t>[E. </a:t>
            </a:r>
            <a:r>
              <a:rPr lang="en-US" sz="1200" dirty="0" err="1"/>
              <a:t>Strohmaier</a:t>
            </a:r>
            <a:r>
              <a:rPr lang="en-US" sz="1200" dirty="0"/>
              <a:t> et al. 2004]</a:t>
            </a:r>
            <a:endParaRPr lang="en-US" altLang="ja-JP" sz="1600" dirty="0"/>
          </a:p>
        </p:txBody>
      </p:sp>
      <p:graphicFrame>
        <p:nvGraphicFramePr>
          <p:cNvPr id="51" name="Table 50"/>
          <p:cNvGraphicFramePr>
            <a:graphicFrameLocks noGrp="1"/>
          </p:cNvGraphicFramePr>
          <p:nvPr>
            <p:extLst>
              <p:ext uri="{D42A27DB-BD31-4B8C-83A1-F6EECF244321}">
                <p14:modId xmlns:p14="http://schemas.microsoft.com/office/powerpoint/2010/main" val="658392088"/>
              </p:ext>
            </p:extLst>
          </p:nvPr>
        </p:nvGraphicFramePr>
        <p:xfrm>
          <a:off x="4991167" y="4169065"/>
          <a:ext cx="3487505" cy="1478280"/>
        </p:xfrm>
        <a:graphic>
          <a:graphicData uri="http://schemas.openxmlformats.org/drawingml/2006/table">
            <a:tbl>
              <a:tblPr firstRow="1" bandRow="1">
                <a:tableStyleId>{69012ECD-51FC-41F1-AA8D-1B2483CD663E}</a:tableStyleId>
              </a:tblPr>
              <a:tblGrid>
                <a:gridCol w="990601"/>
                <a:gridCol w="1155284"/>
                <a:gridCol w="1341620"/>
              </a:tblGrid>
              <a:tr h="273382">
                <a:tc>
                  <a:txBody>
                    <a:bodyPr/>
                    <a:lstStyle/>
                    <a:p>
                      <a:r>
                        <a:rPr lang="en-US" dirty="0" smtClean="0"/>
                        <a:t>Line</a:t>
                      </a:r>
                      <a:endParaRPr lang="en-US" dirty="0"/>
                    </a:p>
                  </a:txBody>
                  <a:tcPr/>
                </a:tc>
                <a:tc>
                  <a:txBody>
                    <a:bodyPr/>
                    <a:lstStyle/>
                    <a:p>
                      <a:r>
                        <a:rPr lang="en-US" dirty="0" smtClean="0"/>
                        <a:t>Locality</a:t>
                      </a:r>
                      <a:endParaRPr lang="en-US" dirty="0"/>
                    </a:p>
                  </a:txBody>
                  <a:tcPr/>
                </a:tc>
                <a:tc>
                  <a:txBody>
                    <a:bodyPr/>
                    <a:lstStyle/>
                    <a:p>
                      <a:r>
                        <a:rPr lang="en-US" dirty="0" smtClean="0"/>
                        <a:t>Example</a:t>
                      </a:r>
                      <a:endParaRPr lang="en-US" dirty="0"/>
                    </a:p>
                  </a:txBody>
                  <a:tcPr/>
                </a:tc>
              </a:tr>
              <a:tr h="370840">
                <a:tc>
                  <a:txBody>
                    <a:bodyPr/>
                    <a:lstStyle/>
                    <a:p>
                      <a:endParaRPr lang="en-US" dirty="0"/>
                    </a:p>
                  </a:txBody>
                  <a:tcPr/>
                </a:tc>
                <a:tc>
                  <a:txBody>
                    <a:bodyPr/>
                    <a:lstStyle/>
                    <a:p>
                      <a:r>
                        <a:rPr lang="en-US" altLang="ja-JP" dirty="0" smtClean="0"/>
                        <a:t>High</a:t>
                      </a:r>
                      <a:endParaRPr lang="en-US" dirty="0"/>
                    </a:p>
                  </a:txBody>
                  <a:tcPr/>
                </a:tc>
                <a:tc>
                  <a:txBody>
                    <a:bodyPr/>
                    <a:lstStyle/>
                    <a:p>
                      <a:r>
                        <a:rPr lang="en-US" dirty="0" smtClean="0"/>
                        <a:t>Radix sort</a:t>
                      </a:r>
                      <a:endParaRPr lang="en-US" dirty="0"/>
                    </a:p>
                  </a:txBody>
                  <a:tcPr/>
                </a:tc>
              </a:tr>
              <a:tr h="370840">
                <a:tc>
                  <a:txBody>
                    <a:bodyPr/>
                    <a:lstStyle/>
                    <a:p>
                      <a:endParaRPr lang="en-US"/>
                    </a:p>
                  </a:txBody>
                  <a:tcPr/>
                </a:tc>
                <a:tc>
                  <a:txBody>
                    <a:bodyPr/>
                    <a:lstStyle/>
                    <a:p>
                      <a:r>
                        <a:rPr lang="en-US" altLang="ja-JP" dirty="0" smtClean="0"/>
                        <a:t>Medium</a:t>
                      </a:r>
                      <a:endParaRPr lang="en-US" dirty="0"/>
                    </a:p>
                  </a:txBody>
                  <a:tcPr/>
                </a:tc>
                <a:tc>
                  <a:txBody>
                    <a:bodyPr/>
                    <a:lstStyle/>
                    <a:p>
                      <a:r>
                        <a:rPr lang="en-US" dirty="0" smtClean="0"/>
                        <a:t>N-body</a:t>
                      </a:r>
                      <a:endParaRPr lang="en-US" dirty="0"/>
                    </a:p>
                  </a:txBody>
                  <a:tcPr/>
                </a:tc>
              </a:tr>
              <a:tr h="370840">
                <a:tc>
                  <a:txBody>
                    <a:bodyPr/>
                    <a:lstStyle/>
                    <a:p>
                      <a:endParaRPr lang="en-US" dirty="0"/>
                    </a:p>
                  </a:txBody>
                  <a:tcPr/>
                </a:tc>
                <a:tc>
                  <a:txBody>
                    <a:bodyPr/>
                    <a:lstStyle/>
                    <a:p>
                      <a:r>
                        <a:rPr lang="en-US" altLang="ja-JP" dirty="0" smtClean="0"/>
                        <a:t>Low</a:t>
                      </a:r>
                      <a:endParaRPr lang="en-US" dirty="0"/>
                    </a:p>
                  </a:txBody>
                  <a:tcPr/>
                </a:tc>
                <a:tc>
                  <a:txBody>
                    <a:bodyPr/>
                    <a:lstStyle/>
                    <a:p>
                      <a:r>
                        <a:rPr lang="en-US" dirty="0" err="1" smtClean="0"/>
                        <a:t>Matmul</a:t>
                      </a:r>
                      <a:endParaRPr lang="en-US" dirty="0"/>
                    </a:p>
                  </a:txBody>
                  <a:tcPr/>
                </a:tc>
              </a:tr>
            </a:tbl>
          </a:graphicData>
        </a:graphic>
      </p:graphicFrame>
      <p:grpSp>
        <p:nvGrpSpPr>
          <p:cNvPr id="52" name="Group 51"/>
          <p:cNvGrpSpPr/>
          <p:nvPr/>
        </p:nvGrpSpPr>
        <p:grpSpPr>
          <a:xfrm>
            <a:off x="4137638" y="1959265"/>
            <a:ext cx="4432946" cy="1651000"/>
            <a:chOff x="4038600" y="4367213"/>
            <a:chExt cx="4432946" cy="1651000"/>
          </a:xfrm>
        </p:grpSpPr>
        <p:sp>
          <p:nvSpPr>
            <p:cNvPr id="53" name="Freeform 52"/>
            <p:cNvSpPr/>
            <p:nvPr/>
          </p:nvSpPr>
          <p:spPr>
            <a:xfrm>
              <a:off x="5041900" y="5180305"/>
              <a:ext cx="939800" cy="495008"/>
            </a:xfrm>
            <a:custGeom>
              <a:avLst/>
              <a:gdLst>
                <a:gd name="connsiteX0" fmla="*/ 0 w 939800"/>
                <a:gd name="connsiteY0" fmla="*/ 902064 h 914472"/>
                <a:gd name="connsiteX1" fmla="*/ 190500 w 939800"/>
                <a:gd name="connsiteY1" fmla="*/ 711564 h 914472"/>
                <a:gd name="connsiteX2" fmla="*/ 482600 w 939800"/>
                <a:gd name="connsiteY2" fmla="*/ 364 h 914472"/>
                <a:gd name="connsiteX3" fmla="*/ 812800 w 939800"/>
                <a:gd name="connsiteY3" fmla="*/ 813164 h 914472"/>
                <a:gd name="connsiteX4" fmla="*/ 939800 w 939800"/>
                <a:gd name="connsiteY4" fmla="*/ 902064 h 914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800" h="914472">
                  <a:moveTo>
                    <a:pt x="0" y="902064"/>
                  </a:moveTo>
                  <a:cubicBezTo>
                    <a:pt x="55033" y="881955"/>
                    <a:pt x="110067" y="861847"/>
                    <a:pt x="190500" y="711564"/>
                  </a:cubicBezTo>
                  <a:cubicBezTo>
                    <a:pt x="270933" y="561281"/>
                    <a:pt x="378883" y="-16569"/>
                    <a:pt x="482600" y="364"/>
                  </a:cubicBezTo>
                  <a:cubicBezTo>
                    <a:pt x="586317" y="17297"/>
                    <a:pt x="736600" y="662881"/>
                    <a:pt x="812800" y="813164"/>
                  </a:cubicBezTo>
                  <a:cubicBezTo>
                    <a:pt x="889000" y="963447"/>
                    <a:pt x="939800" y="902064"/>
                    <a:pt x="939800" y="902064"/>
                  </a:cubicBezTo>
                </a:path>
              </a:pathLst>
            </a:custGeom>
          </p:spPr>
          <p:style>
            <a:lnRef idx="2">
              <a:schemeClr val="accent5"/>
            </a:lnRef>
            <a:fillRef idx="0">
              <a:schemeClr val="accent5"/>
            </a:fillRef>
            <a:effectRef idx="1">
              <a:schemeClr val="accent5"/>
            </a:effectRef>
            <a:fontRef idx="minor">
              <a:schemeClr val="tx1"/>
            </a:fontRef>
          </p:style>
          <p:txBody>
            <a:bodyPr rtlCol="0" anchor="ctr"/>
            <a:lstStyle/>
            <a:p>
              <a:pPr algn="ctr"/>
              <a:endParaRPr lang="en-US"/>
            </a:p>
          </p:txBody>
        </p:sp>
        <p:sp>
          <p:nvSpPr>
            <p:cNvPr id="54" name="Freeform 53"/>
            <p:cNvSpPr/>
            <p:nvPr/>
          </p:nvSpPr>
          <p:spPr>
            <a:xfrm>
              <a:off x="6134100" y="5180305"/>
              <a:ext cx="939800" cy="495008"/>
            </a:xfrm>
            <a:custGeom>
              <a:avLst/>
              <a:gdLst>
                <a:gd name="connsiteX0" fmla="*/ 0 w 939800"/>
                <a:gd name="connsiteY0" fmla="*/ 902064 h 914472"/>
                <a:gd name="connsiteX1" fmla="*/ 190500 w 939800"/>
                <a:gd name="connsiteY1" fmla="*/ 711564 h 914472"/>
                <a:gd name="connsiteX2" fmla="*/ 482600 w 939800"/>
                <a:gd name="connsiteY2" fmla="*/ 364 h 914472"/>
                <a:gd name="connsiteX3" fmla="*/ 812800 w 939800"/>
                <a:gd name="connsiteY3" fmla="*/ 813164 h 914472"/>
                <a:gd name="connsiteX4" fmla="*/ 939800 w 939800"/>
                <a:gd name="connsiteY4" fmla="*/ 902064 h 914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800" h="914472">
                  <a:moveTo>
                    <a:pt x="0" y="902064"/>
                  </a:moveTo>
                  <a:cubicBezTo>
                    <a:pt x="55033" y="881955"/>
                    <a:pt x="110067" y="861847"/>
                    <a:pt x="190500" y="711564"/>
                  </a:cubicBezTo>
                  <a:cubicBezTo>
                    <a:pt x="270933" y="561281"/>
                    <a:pt x="378883" y="-16569"/>
                    <a:pt x="482600" y="364"/>
                  </a:cubicBezTo>
                  <a:cubicBezTo>
                    <a:pt x="586317" y="17297"/>
                    <a:pt x="736600" y="662881"/>
                    <a:pt x="812800" y="813164"/>
                  </a:cubicBezTo>
                  <a:cubicBezTo>
                    <a:pt x="889000" y="963447"/>
                    <a:pt x="939800" y="902064"/>
                    <a:pt x="939800" y="902064"/>
                  </a:cubicBezTo>
                </a:path>
              </a:pathLst>
            </a:custGeom>
          </p:spPr>
          <p:style>
            <a:lnRef idx="2">
              <a:schemeClr val="accent5"/>
            </a:lnRef>
            <a:fillRef idx="0">
              <a:schemeClr val="accent5"/>
            </a:fillRef>
            <a:effectRef idx="1">
              <a:schemeClr val="accent5"/>
            </a:effectRef>
            <a:fontRef idx="minor">
              <a:schemeClr val="tx1"/>
            </a:fontRef>
          </p:style>
          <p:txBody>
            <a:bodyPr rtlCol="0" anchor="ctr"/>
            <a:lstStyle/>
            <a:p>
              <a:pPr algn="ctr"/>
              <a:endParaRPr lang="en-US"/>
            </a:p>
          </p:txBody>
        </p:sp>
        <p:sp>
          <p:nvSpPr>
            <p:cNvPr id="55" name="Freeform 54"/>
            <p:cNvSpPr/>
            <p:nvPr/>
          </p:nvSpPr>
          <p:spPr>
            <a:xfrm>
              <a:off x="7226947" y="5180305"/>
              <a:ext cx="939800" cy="495008"/>
            </a:xfrm>
            <a:custGeom>
              <a:avLst/>
              <a:gdLst>
                <a:gd name="connsiteX0" fmla="*/ 0 w 939800"/>
                <a:gd name="connsiteY0" fmla="*/ 902064 h 914472"/>
                <a:gd name="connsiteX1" fmla="*/ 190500 w 939800"/>
                <a:gd name="connsiteY1" fmla="*/ 711564 h 914472"/>
                <a:gd name="connsiteX2" fmla="*/ 482600 w 939800"/>
                <a:gd name="connsiteY2" fmla="*/ 364 h 914472"/>
                <a:gd name="connsiteX3" fmla="*/ 812800 w 939800"/>
                <a:gd name="connsiteY3" fmla="*/ 813164 h 914472"/>
                <a:gd name="connsiteX4" fmla="*/ 939800 w 939800"/>
                <a:gd name="connsiteY4" fmla="*/ 902064 h 914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800" h="914472">
                  <a:moveTo>
                    <a:pt x="0" y="902064"/>
                  </a:moveTo>
                  <a:cubicBezTo>
                    <a:pt x="55033" y="881955"/>
                    <a:pt x="110067" y="861847"/>
                    <a:pt x="190500" y="711564"/>
                  </a:cubicBezTo>
                  <a:cubicBezTo>
                    <a:pt x="270933" y="561281"/>
                    <a:pt x="378883" y="-16569"/>
                    <a:pt x="482600" y="364"/>
                  </a:cubicBezTo>
                  <a:cubicBezTo>
                    <a:pt x="586317" y="17297"/>
                    <a:pt x="736600" y="662881"/>
                    <a:pt x="812800" y="813164"/>
                  </a:cubicBezTo>
                  <a:cubicBezTo>
                    <a:pt x="889000" y="963447"/>
                    <a:pt x="939800" y="902064"/>
                    <a:pt x="939800" y="902064"/>
                  </a:cubicBezTo>
                </a:path>
              </a:pathLst>
            </a:custGeom>
          </p:spPr>
          <p:style>
            <a:lnRef idx="2">
              <a:schemeClr val="accent5"/>
            </a:lnRef>
            <a:fillRef idx="0">
              <a:schemeClr val="accent5"/>
            </a:fillRef>
            <a:effectRef idx="1">
              <a:schemeClr val="accent5"/>
            </a:effectRef>
            <a:fontRef idx="minor">
              <a:schemeClr val="tx1"/>
            </a:fontRef>
          </p:style>
          <p:txBody>
            <a:bodyPr rtlCol="0" anchor="ctr"/>
            <a:lstStyle/>
            <a:p>
              <a:pPr algn="ctr"/>
              <a:endParaRPr lang="en-US"/>
            </a:p>
          </p:txBody>
        </p:sp>
        <p:sp>
          <p:nvSpPr>
            <p:cNvPr id="56" name="Rectangle 55"/>
            <p:cNvSpPr/>
            <p:nvPr/>
          </p:nvSpPr>
          <p:spPr>
            <a:xfrm>
              <a:off x="5004447" y="5675313"/>
              <a:ext cx="3175000" cy="3429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Array Index</a:t>
              </a:r>
              <a:endParaRPr lang="en-US" dirty="0"/>
            </a:p>
          </p:txBody>
        </p:sp>
        <p:sp>
          <p:nvSpPr>
            <p:cNvPr id="57" name="Freeform 56"/>
            <p:cNvSpPr/>
            <p:nvPr/>
          </p:nvSpPr>
          <p:spPr>
            <a:xfrm>
              <a:off x="5308599" y="4826292"/>
              <a:ext cx="393701" cy="849021"/>
            </a:xfrm>
            <a:custGeom>
              <a:avLst/>
              <a:gdLst>
                <a:gd name="connsiteX0" fmla="*/ 0 w 939800"/>
                <a:gd name="connsiteY0" fmla="*/ 902064 h 914472"/>
                <a:gd name="connsiteX1" fmla="*/ 190500 w 939800"/>
                <a:gd name="connsiteY1" fmla="*/ 711564 h 914472"/>
                <a:gd name="connsiteX2" fmla="*/ 482600 w 939800"/>
                <a:gd name="connsiteY2" fmla="*/ 364 h 914472"/>
                <a:gd name="connsiteX3" fmla="*/ 812800 w 939800"/>
                <a:gd name="connsiteY3" fmla="*/ 813164 h 914472"/>
                <a:gd name="connsiteX4" fmla="*/ 939800 w 939800"/>
                <a:gd name="connsiteY4" fmla="*/ 902064 h 914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800" h="914472">
                  <a:moveTo>
                    <a:pt x="0" y="902064"/>
                  </a:moveTo>
                  <a:cubicBezTo>
                    <a:pt x="55033" y="881955"/>
                    <a:pt x="110067" y="861847"/>
                    <a:pt x="190500" y="711564"/>
                  </a:cubicBezTo>
                  <a:cubicBezTo>
                    <a:pt x="270933" y="561281"/>
                    <a:pt x="378883" y="-16569"/>
                    <a:pt x="482600" y="364"/>
                  </a:cubicBezTo>
                  <a:cubicBezTo>
                    <a:pt x="586317" y="17297"/>
                    <a:pt x="736600" y="662881"/>
                    <a:pt x="812800" y="813164"/>
                  </a:cubicBezTo>
                  <a:cubicBezTo>
                    <a:pt x="889000" y="963447"/>
                    <a:pt x="939800" y="902064"/>
                    <a:pt x="939800" y="902064"/>
                  </a:cubicBezTo>
                </a:path>
              </a:pathLst>
            </a:custGeom>
          </p:spPr>
          <p:style>
            <a:lnRef idx="2">
              <a:schemeClr val="accent3"/>
            </a:lnRef>
            <a:fillRef idx="0">
              <a:schemeClr val="accent3"/>
            </a:fillRef>
            <a:effectRef idx="1">
              <a:schemeClr val="accent3"/>
            </a:effectRef>
            <a:fontRef idx="minor">
              <a:schemeClr val="tx1"/>
            </a:fontRef>
          </p:style>
          <p:txBody>
            <a:bodyPr rtlCol="0" anchor="ctr"/>
            <a:lstStyle/>
            <a:p>
              <a:pPr algn="ctr"/>
              <a:endParaRPr lang="en-US"/>
            </a:p>
          </p:txBody>
        </p:sp>
        <p:sp>
          <p:nvSpPr>
            <p:cNvPr id="58" name="Oval 57"/>
            <p:cNvSpPr/>
            <p:nvPr/>
          </p:nvSpPr>
          <p:spPr>
            <a:xfrm>
              <a:off x="5067300" y="4367213"/>
              <a:ext cx="939800" cy="317500"/>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smtClean="0"/>
                <a:t>P0</a:t>
              </a:r>
              <a:endParaRPr lang="en-US" dirty="0"/>
            </a:p>
          </p:txBody>
        </p:sp>
        <p:sp>
          <p:nvSpPr>
            <p:cNvPr id="59" name="Oval 58"/>
            <p:cNvSpPr/>
            <p:nvPr/>
          </p:nvSpPr>
          <p:spPr>
            <a:xfrm>
              <a:off x="6159500" y="4367213"/>
              <a:ext cx="939800" cy="317500"/>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smtClean="0"/>
                <a:t>P1</a:t>
              </a:r>
              <a:endParaRPr lang="en-US" dirty="0"/>
            </a:p>
          </p:txBody>
        </p:sp>
        <p:sp>
          <p:nvSpPr>
            <p:cNvPr id="60" name="Oval 59"/>
            <p:cNvSpPr/>
            <p:nvPr/>
          </p:nvSpPr>
          <p:spPr>
            <a:xfrm>
              <a:off x="7239647" y="4367213"/>
              <a:ext cx="939800" cy="317500"/>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dirty="0" smtClean="0"/>
                <a:t>P2</a:t>
              </a:r>
              <a:endParaRPr lang="en-US" dirty="0"/>
            </a:p>
          </p:txBody>
        </p:sp>
        <p:sp>
          <p:nvSpPr>
            <p:cNvPr id="61" name="Freeform 60"/>
            <p:cNvSpPr/>
            <p:nvPr/>
          </p:nvSpPr>
          <p:spPr>
            <a:xfrm>
              <a:off x="6395096" y="4826292"/>
              <a:ext cx="393701" cy="849021"/>
            </a:xfrm>
            <a:custGeom>
              <a:avLst/>
              <a:gdLst>
                <a:gd name="connsiteX0" fmla="*/ 0 w 939800"/>
                <a:gd name="connsiteY0" fmla="*/ 902064 h 914472"/>
                <a:gd name="connsiteX1" fmla="*/ 190500 w 939800"/>
                <a:gd name="connsiteY1" fmla="*/ 711564 h 914472"/>
                <a:gd name="connsiteX2" fmla="*/ 482600 w 939800"/>
                <a:gd name="connsiteY2" fmla="*/ 364 h 914472"/>
                <a:gd name="connsiteX3" fmla="*/ 812800 w 939800"/>
                <a:gd name="connsiteY3" fmla="*/ 813164 h 914472"/>
                <a:gd name="connsiteX4" fmla="*/ 939800 w 939800"/>
                <a:gd name="connsiteY4" fmla="*/ 902064 h 914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800" h="914472">
                  <a:moveTo>
                    <a:pt x="0" y="902064"/>
                  </a:moveTo>
                  <a:cubicBezTo>
                    <a:pt x="55033" y="881955"/>
                    <a:pt x="110067" y="861847"/>
                    <a:pt x="190500" y="711564"/>
                  </a:cubicBezTo>
                  <a:cubicBezTo>
                    <a:pt x="270933" y="561281"/>
                    <a:pt x="378883" y="-16569"/>
                    <a:pt x="482600" y="364"/>
                  </a:cubicBezTo>
                  <a:cubicBezTo>
                    <a:pt x="586317" y="17297"/>
                    <a:pt x="736600" y="662881"/>
                    <a:pt x="812800" y="813164"/>
                  </a:cubicBezTo>
                  <a:cubicBezTo>
                    <a:pt x="889000" y="963447"/>
                    <a:pt x="939800" y="902064"/>
                    <a:pt x="939800" y="902064"/>
                  </a:cubicBezTo>
                </a:path>
              </a:pathLst>
            </a:custGeom>
          </p:spPr>
          <p:style>
            <a:lnRef idx="2">
              <a:schemeClr val="accent3"/>
            </a:lnRef>
            <a:fillRef idx="0">
              <a:schemeClr val="accent3"/>
            </a:fillRef>
            <a:effectRef idx="1">
              <a:schemeClr val="accent3"/>
            </a:effectRef>
            <a:fontRef idx="minor">
              <a:schemeClr val="tx1"/>
            </a:fontRef>
          </p:style>
          <p:txBody>
            <a:bodyPr rtlCol="0" anchor="ctr"/>
            <a:lstStyle/>
            <a:p>
              <a:pPr algn="ctr"/>
              <a:endParaRPr lang="en-US"/>
            </a:p>
          </p:txBody>
        </p:sp>
        <p:sp>
          <p:nvSpPr>
            <p:cNvPr id="62" name="Freeform 61"/>
            <p:cNvSpPr/>
            <p:nvPr/>
          </p:nvSpPr>
          <p:spPr>
            <a:xfrm>
              <a:off x="7505699" y="4826292"/>
              <a:ext cx="393701" cy="849021"/>
            </a:xfrm>
            <a:custGeom>
              <a:avLst/>
              <a:gdLst>
                <a:gd name="connsiteX0" fmla="*/ 0 w 939800"/>
                <a:gd name="connsiteY0" fmla="*/ 902064 h 914472"/>
                <a:gd name="connsiteX1" fmla="*/ 190500 w 939800"/>
                <a:gd name="connsiteY1" fmla="*/ 711564 h 914472"/>
                <a:gd name="connsiteX2" fmla="*/ 482600 w 939800"/>
                <a:gd name="connsiteY2" fmla="*/ 364 h 914472"/>
                <a:gd name="connsiteX3" fmla="*/ 812800 w 939800"/>
                <a:gd name="connsiteY3" fmla="*/ 813164 h 914472"/>
                <a:gd name="connsiteX4" fmla="*/ 939800 w 939800"/>
                <a:gd name="connsiteY4" fmla="*/ 902064 h 914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800" h="914472">
                  <a:moveTo>
                    <a:pt x="0" y="902064"/>
                  </a:moveTo>
                  <a:cubicBezTo>
                    <a:pt x="55033" y="881955"/>
                    <a:pt x="110067" y="861847"/>
                    <a:pt x="190500" y="711564"/>
                  </a:cubicBezTo>
                  <a:cubicBezTo>
                    <a:pt x="270933" y="561281"/>
                    <a:pt x="378883" y="-16569"/>
                    <a:pt x="482600" y="364"/>
                  </a:cubicBezTo>
                  <a:cubicBezTo>
                    <a:pt x="586317" y="17297"/>
                    <a:pt x="736600" y="662881"/>
                    <a:pt x="812800" y="813164"/>
                  </a:cubicBezTo>
                  <a:cubicBezTo>
                    <a:pt x="889000" y="963447"/>
                    <a:pt x="939800" y="902064"/>
                    <a:pt x="939800" y="902064"/>
                  </a:cubicBezTo>
                </a:path>
              </a:pathLst>
            </a:custGeom>
          </p:spPr>
          <p:style>
            <a:lnRef idx="2">
              <a:schemeClr val="accent3"/>
            </a:lnRef>
            <a:fillRef idx="0">
              <a:schemeClr val="accent3"/>
            </a:fillRef>
            <a:effectRef idx="1">
              <a:schemeClr val="accent3"/>
            </a:effectRef>
            <a:fontRef idx="minor">
              <a:schemeClr val="tx1"/>
            </a:fontRef>
          </p:style>
          <p:txBody>
            <a:bodyPr rtlCol="0" anchor="ctr"/>
            <a:lstStyle/>
            <a:p>
              <a:pPr algn="ctr"/>
              <a:endParaRPr lang="en-US"/>
            </a:p>
          </p:txBody>
        </p:sp>
        <p:sp>
          <p:nvSpPr>
            <p:cNvPr id="63" name="Freeform 62"/>
            <p:cNvSpPr/>
            <p:nvPr/>
          </p:nvSpPr>
          <p:spPr>
            <a:xfrm>
              <a:off x="4787899" y="5383505"/>
              <a:ext cx="1524647" cy="291808"/>
            </a:xfrm>
            <a:custGeom>
              <a:avLst/>
              <a:gdLst>
                <a:gd name="connsiteX0" fmla="*/ 0 w 939800"/>
                <a:gd name="connsiteY0" fmla="*/ 902064 h 914472"/>
                <a:gd name="connsiteX1" fmla="*/ 190500 w 939800"/>
                <a:gd name="connsiteY1" fmla="*/ 711564 h 914472"/>
                <a:gd name="connsiteX2" fmla="*/ 482600 w 939800"/>
                <a:gd name="connsiteY2" fmla="*/ 364 h 914472"/>
                <a:gd name="connsiteX3" fmla="*/ 812800 w 939800"/>
                <a:gd name="connsiteY3" fmla="*/ 813164 h 914472"/>
                <a:gd name="connsiteX4" fmla="*/ 939800 w 939800"/>
                <a:gd name="connsiteY4" fmla="*/ 902064 h 914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800" h="914472">
                  <a:moveTo>
                    <a:pt x="0" y="902064"/>
                  </a:moveTo>
                  <a:cubicBezTo>
                    <a:pt x="55033" y="881955"/>
                    <a:pt x="110067" y="861847"/>
                    <a:pt x="190500" y="711564"/>
                  </a:cubicBezTo>
                  <a:cubicBezTo>
                    <a:pt x="270933" y="561281"/>
                    <a:pt x="378883" y="-16569"/>
                    <a:pt x="482600" y="364"/>
                  </a:cubicBezTo>
                  <a:cubicBezTo>
                    <a:pt x="586317" y="17297"/>
                    <a:pt x="736600" y="662881"/>
                    <a:pt x="812800" y="813164"/>
                  </a:cubicBezTo>
                  <a:cubicBezTo>
                    <a:pt x="889000" y="963447"/>
                    <a:pt x="939800" y="902064"/>
                    <a:pt x="939800" y="902064"/>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4" name="Freeform 63"/>
            <p:cNvSpPr/>
            <p:nvPr/>
          </p:nvSpPr>
          <p:spPr>
            <a:xfrm>
              <a:off x="5842323" y="5383505"/>
              <a:ext cx="1524647" cy="291808"/>
            </a:xfrm>
            <a:custGeom>
              <a:avLst/>
              <a:gdLst>
                <a:gd name="connsiteX0" fmla="*/ 0 w 939800"/>
                <a:gd name="connsiteY0" fmla="*/ 902064 h 914472"/>
                <a:gd name="connsiteX1" fmla="*/ 190500 w 939800"/>
                <a:gd name="connsiteY1" fmla="*/ 711564 h 914472"/>
                <a:gd name="connsiteX2" fmla="*/ 482600 w 939800"/>
                <a:gd name="connsiteY2" fmla="*/ 364 h 914472"/>
                <a:gd name="connsiteX3" fmla="*/ 812800 w 939800"/>
                <a:gd name="connsiteY3" fmla="*/ 813164 h 914472"/>
                <a:gd name="connsiteX4" fmla="*/ 939800 w 939800"/>
                <a:gd name="connsiteY4" fmla="*/ 902064 h 914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800" h="914472">
                  <a:moveTo>
                    <a:pt x="0" y="902064"/>
                  </a:moveTo>
                  <a:cubicBezTo>
                    <a:pt x="55033" y="881955"/>
                    <a:pt x="110067" y="861847"/>
                    <a:pt x="190500" y="711564"/>
                  </a:cubicBezTo>
                  <a:cubicBezTo>
                    <a:pt x="270933" y="561281"/>
                    <a:pt x="378883" y="-16569"/>
                    <a:pt x="482600" y="364"/>
                  </a:cubicBezTo>
                  <a:cubicBezTo>
                    <a:pt x="586317" y="17297"/>
                    <a:pt x="736600" y="662881"/>
                    <a:pt x="812800" y="813164"/>
                  </a:cubicBezTo>
                  <a:cubicBezTo>
                    <a:pt x="889000" y="963447"/>
                    <a:pt x="939800" y="902064"/>
                    <a:pt x="939800" y="902064"/>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5" name="Freeform 64"/>
            <p:cNvSpPr/>
            <p:nvPr/>
          </p:nvSpPr>
          <p:spPr>
            <a:xfrm>
              <a:off x="6946899" y="5383505"/>
              <a:ext cx="1524647" cy="291808"/>
            </a:xfrm>
            <a:custGeom>
              <a:avLst/>
              <a:gdLst>
                <a:gd name="connsiteX0" fmla="*/ 0 w 939800"/>
                <a:gd name="connsiteY0" fmla="*/ 902064 h 914472"/>
                <a:gd name="connsiteX1" fmla="*/ 190500 w 939800"/>
                <a:gd name="connsiteY1" fmla="*/ 711564 h 914472"/>
                <a:gd name="connsiteX2" fmla="*/ 482600 w 939800"/>
                <a:gd name="connsiteY2" fmla="*/ 364 h 914472"/>
                <a:gd name="connsiteX3" fmla="*/ 812800 w 939800"/>
                <a:gd name="connsiteY3" fmla="*/ 813164 h 914472"/>
                <a:gd name="connsiteX4" fmla="*/ 939800 w 939800"/>
                <a:gd name="connsiteY4" fmla="*/ 902064 h 914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9800" h="914472">
                  <a:moveTo>
                    <a:pt x="0" y="902064"/>
                  </a:moveTo>
                  <a:cubicBezTo>
                    <a:pt x="55033" y="881955"/>
                    <a:pt x="110067" y="861847"/>
                    <a:pt x="190500" y="711564"/>
                  </a:cubicBezTo>
                  <a:cubicBezTo>
                    <a:pt x="270933" y="561281"/>
                    <a:pt x="378883" y="-16569"/>
                    <a:pt x="482600" y="364"/>
                  </a:cubicBezTo>
                  <a:cubicBezTo>
                    <a:pt x="586317" y="17297"/>
                    <a:pt x="736600" y="662881"/>
                    <a:pt x="812800" y="813164"/>
                  </a:cubicBezTo>
                  <a:cubicBezTo>
                    <a:pt x="889000" y="963447"/>
                    <a:pt x="939800" y="902064"/>
                    <a:pt x="939800" y="902064"/>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66" name="Straight Arrow Connector 65"/>
            <p:cNvCxnSpPr/>
            <p:nvPr/>
          </p:nvCxnSpPr>
          <p:spPr>
            <a:xfrm flipV="1">
              <a:off x="4673600" y="4826292"/>
              <a:ext cx="0" cy="84902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67" name="TextBox 66"/>
            <p:cNvSpPr txBox="1"/>
            <p:nvPr/>
          </p:nvSpPr>
          <p:spPr>
            <a:xfrm>
              <a:off x="4038600" y="4487738"/>
              <a:ext cx="1231901" cy="338554"/>
            </a:xfrm>
            <a:prstGeom prst="rect">
              <a:avLst/>
            </a:prstGeom>
            <a:noFill/>
          </p:spPr>
          <p:txBody>
            <a:bodyPr wrap="square" rtlCol="0">
              <a:spAutoFit/>
            </a:bodyPr>
            <a:lstStyle/>
            <a:p>
              <a:r>
                <a:rPr lang="en-US" sz="1600" dirty="0" smtClean="0"/>
                <a:t>Probability</a:t>
              </a:r>
              <a:endParaRPr lang="en-US" sz="1600" dirty="0"/>
            </a:p>
          </p:txBody>
        </p:sp>
      </p:grpSp>
      <p:cxnSp>
        <p:nvCxnSpPr>
          <p:cNvPr id="68" name="Straight Connector 67"/>
          <p:cNvCxnSpPr/>
          <p:nvPr/>
        </p:nvCxnSpPr>
        <p:spPr>
          <a:xfrm>
            <a:off x="5073879" y="4740565"/>
            <a:ext cx="800424" cy="0"/>
          </a:xfrm>
          <a:prstGeom prst="line">
            <a:avLst/>
          </a:prstGeom>
        </p:spPr>
        <p:style>
          <a:lnRef idx="2">
            <a:schemeClr val="accent3"/>
          </a:lnRef>
          <a:fillRef idx="0">
            <a:schemeClr val="accent3"/>
          </a:fillRef>
          <a:effectRef idx="1">
            <a:schemeClr val="accent3"/>
          </a:effectRef>
          <a:fontRef idx="minor">
            <a:schemeClr val="tx1"/>
          </a:fontRef>
        </p:style>
      </p:cxnSp>
      <p:cxnSp>
        <p:nvCxnSpPr>
          <p:cNvPr id="69" name="Straight Connector 68"/>
          <p:cNvCxnSpPr/>
          <p:nvPr/>
        </p:nvCxnSpPr>
        <p:spPr>
          <a:xfrm>
            <a:off x="5073879" y="5121565"/>
            <a:ext cx="800424" cy="0"/>
          </a:xfrm>
          <a:prstGeom prst="line">
            <a:avLst/>
          </a:prstGeom>
        </p:spPr>
        <p:style>
          <a:lnRef idx="2">
            <a:schemeClr val="accent5"/>
          </a:lnRef>
          <a:fillRef idx="0">
            <a:schemeClr val="accent5"/>
          </a:fillRef>
          <a:effectRef idx="1">
            <a:schemeClr val="accent5"/>
          </a:effectRef>
          <a:fontRef idx="minor">
            <a:schemeClr val="tx1"/>
          </a:fontRef>
        </p:style>
      </p:cxnSp>
      <p:cxnSp>
        <p:nvCxnSpPr>
          <p:cNvPr id="70" name="Straight Connector 69"/>
          <p:cNvCxnSpPr/>
          <p:nvPr/>
        </p:nvCxnSpPr>
        <p:spPr>
          <a:xfrm>
            <a:off x="5073879" y="5451765"/>
            <a:ext cx="800424" cy="0"/>
          </a:xfrm>
          <a:prstGeom prst="line">
            <a:avLst/>
          </a:prstGeom>
        </p:spPr>
        <p:style>
          <a:lnRef idx="2">
            <a:schemeClr val="accent6"/>
          </a:lnRef>
          <a:fillRef idx="0">
            <a:schemeClr val="accent6"/>
          </a:fillRef>
          <a:effectRef idx="1">
            <a:schemeClr val="accent6"/>
          </a:effectRef>
          <a:fontRef idx="minor">
            <a:schemeClr val="tx1"/>
          </a:fontRef>
        </p:style>
      </p:cxnSp>
    </p:spTree>
    <p:extLst>
      <p:ext uri="{BB962C8B-B14F-4D97-AF65-F5344CB8AC3E}">
        <p14:creationId xmlns:p14="http://schemas.microsoft.com/office/powerpoint/2010/main" val="2114419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Funding Acknowledgment and Legal Disclaimers</a:t>
            </a:r>
            <a:endParaRPr lang="en-US" sz="4400"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2</a:t>
            </a:fld>
            <a:endParaRPr lang="en-US"/>
          </a:p>
        </p:txBody>
      </p:sp>
      <p:sp>
        <p:nvSpPr>
          <p:cNvPr id="7" name="TextBox 6"/>
          <p:cNvSpPr txBox="1"/>
          <p:nvPr/>
        </p:nvSpPr>
        <p:spPr>
          <a:xfrm>
            <a:off x="659164" y="3309362"/>
            <a:ext cx="8132269" cy="2800767"/>
          </a:xfrm>
          <a:prstGeom prst="rect">
            <a:avLst/>
          </a:prstGeom>
          <a:noFill/>
        </p:spPr>
        <p:txBody>
          <a:bodyPr wrap="square" rtlCol="0">
            <a:spAutoFit/>
          </a:bodyPr>
          <a:lstStyle/>
          <a:p>
            <a:r>
              <a:rPr lang="en-US" sz="1600" dirty="0" smtClean="0"/>
              <a:t>Intel and Xeon are trademarks of Intel Corporation in the U.S. and/or other countries. Software and workloads used in performance tests may have been optimized for performance only on Intel microprocessors. Performance tests, such as </a:t>
            </a:r>
            <a:r>
              <a:rPr lang="en-US" sz="1600" dirty="0" err="1" smtClean="0"/>
              <a:t>SYSmark</a:t>
            </a:r>
            <a:r>
              <a:rPr lang="en-US" sz="1600" dirty="0" smtClean="0"/>
              <a:t> and </a:t>
            </a:r>
            <a:r>
              <a:rPr lang="en-US" sz="1600" dirty="0" err="1" smtClean="0"/>
              <a:t>MobileMark</a:t>
            </a:r>
            <a:r>
              <a:rPr lang="en-US" sz="1600" dirty="0" smtClean="0"/>
              <a:t>, are measured using specific computer systems, components, software, operations and functions. Any change to any of those factors may cause the results to vary. You should consult other information and performance tests to assist you in fully evaluating your contemplated purchases, including the performance of that product when combined with other products. For more information go to http://</a:t>
            </a:r>
            <a:r>
              <a:rPr lang="en-US" sz="1600" dirty="0" err="1" smtClean="0"/>
              <a:t>www.intel.com</a:t>
            </a:r>
            <a:r>
              <a:rPr lang="en-US" sz="1600" dirty="0" smtClean="0"/>
              <a:t>/performance. </a:t>
            </a:r>
          </a:p>
          <a:p>
            <a:endParaRPr lang="en-US" sz="1600" dirty="0"/>
          </a:p>
          <a:p>
            <a:r>
              <a:rPr lang="en-US" sz="1600" dirty="0"/>
              <a:t>*Other names and brands may be claimed as the property of others. </a:t>
            </a:r>
          </a:p>
        </p:txBody>
      </p:sp>
      <p:sp>
        <p:nvSpPr>
          <p:cNvPr id="8" name="TextBox 7"/>
          <p:cNvSpPr txBox="1"/>
          <p:nvPr/>
        </p:nvSpPr>
        <p:spPr>
          <a:xfrm>
            <a:off x="659165" y="1884442"/>
            <a:ext cx="8132269" cy="1261884"/>
          </a:xfrm>
          <a:prstGeom prst="rect">
            <a:avLst/>
          </a:prstGeom>
          <a:noFill/>
        </p:spPr>
        <p:txBody>
          <a:bodyPr wrap="square" rtlCol="0">
            <a:spAutoFit/>
          </a:bodyPr>
          <a:lstStyle/>
          <a:p>
            <a:r>
              <a:rPr lang="en-US" sz="1600" dirty="0"/>
              <a:t>This work was supported by the Office of Advanced Scientific Computing Research, Office of Science, U.S. Department of Energy, under Award DE-SC0008603 and Contract DE-AC02-06CH11357 and completed in part with resources provided by the University of Chicago Research Computing Center. </a:t>
            </a:r>
          </a:p>
          <a:p>
            <a:endParaRPr lang="en-US" sz="1200" dirty="0">
              <a:solidFill>
                <a:schemeClr val="tx1">
                  <a:lumMod val="50000"/>
                  <a:lumOff val="50000"/>
                </a:schemeClr>
              </a:solidFill>
            </a:endParaRPr>
          </a:p>
        </p:txBody>
      </p:sp>
    </p:spTree>
    <p:extLst>
      <p:ext uri="{BB962C8B-B14F-4D97-AF65-F5344CB8AC3E}">
        <p14:creationId xmlns:p14="http://schemas.microsoft.com/office/powerpoint/2010/main" val="5688614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smtClean="0"/>
              <a:t>Runtime Performance with Various Global Versioning</a:t>
            </a:r>
            <a:endParaRPr lang="en-US" sz="4800"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20</a:t>
            </a:fld>
            <a:endParaRPr lang="en-US"/>
          </a:p>
        </p:txBody>
      </p:sp>
      <p:pic>
        <p:nvPicPr>
          <p:cNvPr id="13" name="Picture 12" descr="fig-perf.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6603" y="1885950"/>
            <a:ext cx="7129020" cy="4068922"/>
          </a:xfrm>
          <a:prstGeom prst="rect">
            <a:avLst/>
          </a:prstGeom>
        </p:spPr>
      </p:pic>
      <p:sp>
        <p:nvSpPr>
          <p:cNvPr id="14" name="Rectangle 13"/>
          <p:cNvSpPr/>
          <p:nvPr/>
        </p:nvSpPr>
        <p:spPr>
          <a:xfrm>
            <a:off x="5805975" y="3927191"/>
            <a:ext cx="3166757" cy="1275208"/>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2000" b="1" dirty="0" smtClean="0"/>
              <a:t>Flat with change tracking </a:t>
            </a:r>
            <a:r>
              <a:rPr lang="en-US" sz="2000" dirty="0" smtClean="0"/>
              <a:t> best for performance</a:t>
            </a:r>
          </a:p>
        </p:txBody>
      </p:sp>
      <p:sp>
        <p:nvSpPr>
          <p:cNvPr id="3" name="TextBox 2"/>
          <p:cNvSpPr txBox="1"/>
          <p:nvPr/>
        </p:nvSpPr>
        <p:spPr>
          <a:xfrm rot="16200000">
            <a:off x="-703212" y="3428333"/>
            <a:ext cx="2852465" cy="369332"/>
          </a:xfrm>
          <a:prstGeom prst="rect">
            <a:avLst/>
          </a:prstGeom>
          <a:noFill/>
        </p:spPr>
        <p:txBody>
          <a:bodyPr wrap="square" rtlCol="0">
            <a:spAutoFit/>
          </a:bodyPr>
          <a:lstStyle/>
          <a:p>
            <a:pPr algn="ctr"/>
            <a:r>
              <a:rPr lang="en-US" dirty="0" smtClean="0"/>
              <a:t>Throughput (Kops/s)</a:t>
            </a:r>
            <a:endParaRPr lang="en-US" dirty="0"/>
          </a:p>
        </p:txBody>
      </p:sp>
      <p:sp>
        <p:nvSpPr>
          <p:cNvPr id="7" name="Rectangle 6"/>
          <p:cNvSpPr/>
          <p:nvPr/>
        </p:nvSpPr>
        <p:spPr>
          <a:xfrm>
            <a:off x="457200" y="6033184"/>
            <a:ext cx="6743700" cy="307777"/>
          </a:xfrm>
          <a:prstGeom prst="rect">
            <a:avLst/>
          </a:prstGeom>
        </p:spPr>
        <p:txBody>
          <a:bodyPr wrap="square">
            <a:spAutoFit/>
          </a:bodyPr>
          <a:lstStyle/>
          <a:p>
            <a:r>
              <a:rPr lang="en-US" sz="1400" smtClean="0">
                <a:solidFill>
                  <a:schemeClr val="tx1">
                    <a:lumMod val="50000"/>
                    <a:lumOff val="50000"/>
                  </a:schemeClr>
                </a:solidFill>
              </a:rPr>
              <a:t>#</a:t>
            </a:r>
            <a:r>
              <a:rPr lang="en-US" sz="1400" dirty="0" err="1" smtClean="0">
                <a:solidFill>
                  <a:schemeClr val="tx1">
                    <a:lumMod val="50000"/>
                    <a:lumOff val="50000"/>
                  </a:schemeClr>
                </a:solidFill>
              </a:rPr>
              <a:t>procs</a:t>
            </a:r>
            <a:r>
              <a:rPr lang="en-US" sz="1400" dirty="0" smtClean="0">
                <a:solidFill>
                  <a:schemeClr val="tx1">
                    <a:lumMod val="50000"/>
                    <a:lumOff val="50000"/>
                  </a:schemeClr>
                </a:solidFill>
              </a:rPr>
              <a:t>=32</a:t>
            </a:r>
            <a:r>
              <a:rPr lang="en-US" sz="1400" dirty="0">
                <a:solidFill>
                  <a:schemeClr val="tx1">
                    <a:lumMod val="50000"/>
                    <a:lumOff val="50000"/>
                  </a:schemeClr>
                </a:solidFill>
              </a:rPr>
              <a:t>, block size=4096 B, array size=256 </a:t>
            </a:r>
            <a:r>
              <a:rPr lang="en-US" sz="1400" dirty="0" err="1">
                <a:solidFill>
                  <a:schemeClr val="tx1">
                    <a:lumMod val="50000"/>
                    <a:lumOff val="50000"/>
                  </a:schemeClr>
                </a:solidFill>
              </a:rPr>
              <a:t>MiB</a:t>
            </a:r>
            <a:r>
              <a:rPr lang="en-US" sz="1400" dirty="0">
                <a:solidFill>
                  <a:schemeClr val="tx1">
                    <a:lumMod val="50000"/>
                    <a:lumOff val="50000"/>
                  </a:schemeClr>
                </a:solidFill>
              </a:rPr>
              <a:t>/</a:t>
            </a:r>
            <a:r>
              <a:rPr lang="en-US" sz="1400" dirty="0" err="1">
                <a:solidFill>
                  <a:schemeClr val="tx1">
                    <a:lumMod val="50000"/>
                    <a:lumOff val="50000"/>
                  </a:schemeClr>
                </a:solidFill>
              </a:rPr>
              <a:t>proc</a:t>
            </a:r>
            <a:r>
              <a:rPr lang="en-US" sz="1400" dirty="0">
                <a:solidFill>
                  <a:schemeClr val="tx1">
                    <a:lumMod val="50000"/>
                    <a:lumOff val="50000"/>
                  </a:schemeClr>
                </a:solidFill>
              </a:rPr>
              <a:t>, read ratio=50%</a:t>
            </a:r>
          </a:p>
        </p:txBody>
      </p:sp>
      <p:sp>
        <p:nvSpPr>
          <p:cNvPr id="8" name="Right Brace 7"/>
          <p:cNvSpPr/>
          <p:nvPr/>
        </p:nvSpPr>
        <p:spPr>
          <a:xfrm>
            <a:off x="7819812" y="2924520"/>
            <a:ext cx="225811" cy="451212"/>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TextBox 8"/>
          <p:cNvSpPr txBox="1"/>
          <p:nvPr/>
        </p:nvSpPr>
        <p:spPr>
          <a:xfrm>
            <a:off x="8045623" y="2924520"/>
            <a:ext cx="1059630" cy="523220"/>
          </a:xfrm>
          <a:prstGeom prst="rect">
            <a:avLst/>
          </a:prstGeom>
          <a:noFill/>
        </p:spPr>
        <p:txBody>
          <a:bodyPr wrap="square" rtlCol="0">
            <a:spAutoFit/>
          </a:bodyPr>
          <a:lstStyle/>
          <a:p>
            <a:r>
              <a:rPr lang="en-US" sz="1400" dirty="0" smtClean="0"/>
              <a:t>change tracking</a:t>
            </a:r>
            <a:endParaRPr lang="en-US" sz="1400" dirty="0"/>
          </a:p>
        </p:txBody>
      </p:sp>
      <p:sp>
        <p:nvSpPr>
          <p:cNvPr id="10" name="TextBox 9"/>
          <p:cNvSpPr txBox="1"/>
          <p:nvPr/>
        </p:nvSpPr>
        <p:spPr>
          <a:xfrm>
            <a:off x="2083152" y="1622972"/>
            <a:ext cx="3457575" cy="369332"/>
          </a:xfrm>
          <a:prstGeom prst="rect">
            <a:avLst/>
          </a:prstGeom>
          <a:noFill/>
        </p:spPr>
        <p:txBody>
          <a:bodyPr wrap="square" rtlCol="0">
            <a:spAutoFit/>
          </a:bodyPr>
          <a:lstStyle/>
          <a:p>
            <a:r>
              <a:rPr lang="en-US" smtClean="0"/>
              <a:t>Medium locality (k=0.025)</a:t>
            </a:r>
            <a:endParaRPr lang="en-US"/>
          </a:p>
        </p:txBody>
      </p:sp>
    </p:spTree>
    <p:extLst>
      <p:ext uri="{BB962C8B-B14F-4D97-AF65-F5344CB8AC3E}">
        <p14:creationId xmlns:p14="http://schemas.microsoft.com/office/powerpoint/2010/main" val="398257393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sz="4800" dirty="0" smtClean="0"/>
              <a:t>Memory</a:t>
            </a:r>
            <a:r>
              <a:rPr lang="ja-JP" altLang="en-US" sz="4800" dirty="0" smtClean="0"/>
              <a:t> </a:t>
            </a:r>
            <a:r>
              <a:rPr lang="en-US" altLang="ja-JP" sz="4800" dirty="0" smtClean="0"/>
              <a:t>Usage </a:t>
            </a:r>
            <a:r>
              <a:rPr lang="en-US" sz="4800" dirty="0"/>
              <a:t>with Various Global Versioning</a:t>
            </a:r>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21</a:t>
            </a:fld>
            <a:endParaRPr lang="en-US"/>
          </a:p>
        </p:txBody>
      </p:sp>
      <p:sp>
        <p:nvSpPr>
          <p:cNvPr id="10" name="Rectangle 9"/>
          <p:cNvSpPr/>
          <p:nvPr/>
        </p:nvSpPr>
        <p:spPr>
          <a:xfrm>
            <a:off x="5805975" y="4041395"/>
            <a:ext cx="3066503" cy="1303144"/>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2000" b="1" dirty="0" smtClean="0"/>
              <a:t>Log-structured array </a:t>
            </a:r>
            <a:r>
              <a:rPr lang="en-US" sz="2000" dirty="0" smtClean="0"/>
              <a:t>best for memory usage</a:t>
            </a:r>
            <a:endParaRPr lang="en-US" sz="2000" dirty="0"/>
          </a:p>
        </p:txBody>
      </p:sp>
      <p:sp>
        <p:nvSpPr>
          <p:cNvPr id="8" name="TextBox 7"/>
          <p:cNvSpPr txBox="1"/>
          <p:nvPr/>
        </p:nvSpPr>
        <p:spPr>
          <a:xfrm rot="16200000">
            <a:off x="-703212" y="3428333"/>
            <a:ext cx="2852465" cy="369332"/>
          </a:xfrm>
          <a:prstGeom prst="rect">
            <a:avLst/>
          </a:prstGeom>
          <a:noFill/>
        </p:spPr>
        <p:txBody>
          <a:bodyPr wrap="square" rtlCol="0">
            <a:spAutoFit/>
          </a:bodyPr>
          <a:lstStyle/>
          <a:p>
            <a:pPr algn="ctr"/>
            <a:r>
              <a:rPr lang="en-US" dirty="0" smtClean="0"/>
              <a:t>Memory usage (</a:t>
            </a:r>
            <a:r>
              <a:rPr lang="en-US" dirty="0" err="1" smtClean="0"/>
              <a:t>MiB</a:t>
            </a:r>
            <a:r>
              <a:rPr lang="en-US" dirty="0" smtClean="0"/>
              <a:t>)</a:t>
            </a:r>
            <a:endParaRPr lang="en-US" dirty="0"/>
          </a:p>
        </p:txBody>
      </p:sp>
      <p:sp>
        <p:nvSpPr>
          <p:cNvPr id="11" name="Rectangle 10"/>
          <p:cNvSpPr/>
          <p:nvPr/>
        </p:nvSpPr>
        <p:spPr>
          <a:xfrm>
            <a:off x="457200" y="6033184"/>
            <a:ext cx="8229600" cy="276999"/>
          </a:xfrm>
          <a:prstGeom prst="rect">
            <a:avLst/>
          </a:prstGeom>
        </p:spPr>
        <p:txBody>
          <a:bodyPr wrap="square">
            <a:spAutoFit/>
          </a:bodyPr>
          <a:lstStyle/>
          <a:p>
            <a:r>
              <a:rPr lang="en-US" baseline="30000" dirty="0" smtClean="0">
                <a:solidFill>
                  <a:schemeClr val="tx1">
                    <a:lumMod val="50000"/>
                    <a:lumOff val="50000"/>
                  </a:schemeClr>
                </a:solidFill>
              </a:rPr>
              <a:t>#</a:t>
            </a:r>
            <a:r>
              <a:rPr lang="en-US" baseline="30000" dirty="0" err="1" smtClean="0">
                <a:solidFill>
                  <a:schemeClr val="tx1">
                    <a:lumMod val="50000"/>
                    <a:lumOff val="50000"/>
                  </a:schemeClr>
                </a:solidFill>
              </a:rPr>
              <a:t>procs</a:t>
            </a:r>
            <a:r>
              <a:rPr lang="en-US" baseline="30000" dirty="0" smtClean="0">
                <a:solidFill>
                  <a:schemeClr val="tx1">
                    <a:lumMod val="50000"/>
                    <a:lumOff val="50000"/>
                  </a:schemeClr>
                </a:solidFill>
              </a:rPr>
              <a:t>=32, block size=4096 B, array size=256 </a:t>
            </a:r>
            <a:r>
              <a:rPr lang="en-US" baseline="30000" dirty="0" err="1" smtClean="0">
                <a:solidFill>
                  <a:schemeClr val="tx1">
                    <a:lumMod val="50000"/>
                    <a:lumOff val="50000"/>
                  </a:schemeClr>
                </a:solidFill>
              </a:rPr>
              <a:t>MiB</a:t>
            </a:r>
            <a:r>
              <a:rPr lang="en-US" baseline="30000" dirty="0" smtClean="0">
                <a:solidFill>
                  <a:schemeClr val="tx1">
                    <a:lumMod val="50000"/>
                    <a:lumOff val="50000"/>
                  </a:schemeClr>
                </a:solidFill>
              </a:rPr>
              <a:t>/</a:t>
            </a:r>
            <a:r>
              <a:rPr lang="en-US" baseline="30000" dirty="0" err="1" smtClean="0">
                <a:solidFill>
                  <a:schemeClr val="tx1">
                    <a:lumMod val="50000"/>
                    <a:lumOff val="50000"/>
                  </a:schemeClr>
                </a:solidFill>
              </a:rPr>
              <a:t>proc</a:t>
            </a:r>
            <a:r>
              <a:rPr lang="en-US" baseline="30000" dirty="0" smtClean="0">
                <a:solidFill>
                  <a:schemeClr val="tx1">
                    <a:lumMod val="50000"/>
                    <a:lumOff val="50000"/>
                  </a:schemeClr>
                </a:solidFill>
              </a:rPr>
              <a:t>, read ratio=50%, versioning frequency=1e-5</a:t>
            </a:r>
          </a:p>
        </p:txBody>
      </p:sp>
      <p:pic>
        <p:nvPicPr>
          <p:cNvPr id="3" name="Picture 2"/>
          <p:cNvPicPr>
            <a:picLocks noChangeAspect="1"/>
          </p:cNvPicPr>
          <p:nvPr/>
        </p:nvPicPr>
        <p:blipFill>
          <a:blip r:embed="rId2"/>
          <a:stretch>
            <a:fillRect/>
          </a:stretch>
        </p:blipFill>
        <p:spPr>
          <a:xfrm>
            <a:off x="1342543" y="1826547"/>
            <a:ext cx="4463432" cy="3860266"/>
          </a:xfrm>
          <a:prstGeom prst="rect">
            <a:avLst/>
          </a:prstGeom>
        </p:spPr>
      </p:pic>
      <p:pic>
        <p:nvPicPr>
          <p:cNvPr id="7" name="Picture 6"/>
          <p:cNvPicPr>
            <a:picLocks noChangeAspect="1"/>
          </p:cNvPicPr>
          <p:nvPr/>
        </p:nvPicPr>
        <p:blipFill>
          <a:blip r:embed="rId3"/>
          <a:stretch>
            <a:fillRect/>
          </a:stretch>
        </p:blipFill>
        <p:spPr>
          <a:xfrm>
            <a:off x="1918278" y="5610612"/>
            <a:ext cx="4210446" cy="302547"/>
          </a:xfrm>
          <a:prstGeom prst="rect">
            <a:avLst/>
          </a:prstGeom>
        </p:spPr>
      </p:pic>
    </p:spTree>
    <p:extLst>
      <p:ext uri="{BB962C8B-B14F-4D97-AF65-F5344CB8AC3E}">
        <p14:creationId xmlns:p14="http://schemas.microsoft.com/office/powerpoint/2010/main" val="269930747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Evaluation 3: Version Retrieval Cost</a:t>
            </a:r>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22</a:t>
            </a:fld>
            <a:endParaRPr lang="en-US"/>
          </a:p>
        </p:txBody>
      </p:sp>
      <p:sp>
        <p:nvSpPr>
          <p:cNvPr id="9" name="TextBox 8"/>
          <p:cNvSpPr txBox="1"/>
          <p:nvPr/>
        </p:nvSpPr>
        <p:spPr>
          <a:xfrm>
            <a:off x="5888182" y="1579418"/>
            <a:ext cx="184731" cy="369332"/>
          </a:xfrm>
          <a:prstGeom prst="rect">
            <a:avLst/>
          </a:prstGeom>
          <a:noFill/>
        </p:spPr>
        <p:txBody>
          <a:bodyPr wrap="none" rtlCol="0">
            <a:spAutoFit/>
          </a:bodyPr>
          <a:lstStyle/>
          <a:p>
            <a:endParaRPr lang="en-US" dirty="0"/>
          </a:p>
        </p:txBody>
      </p:sp>
      <p:sp>
        <p:nvSpPr>
          <p:cNvPr id="10" name="TextBox 9"/>
          <p:cNvSpPr txBox="1"/>
          <p:nvPr/>
        </p:nvSpPr>
        <p:spPr>
          <a:xfrm>
            <a:off x="1877284" y="4224378"/>
            <a:ext cx="5715001" cy="1938992"/>
          </a:xfrm>
          <a:prstGeom prst="rect">
            <a:avLst/>
          </a:prstGeom>
          <a:noFill/>
        </p:spPr>
        <p:txBody>
          <a:bodyPr wrap="square" rtlCol="0">
            <a:spAutoFit/>
          </a:bodyPr>
          <a:lstStyle/>
          <a:p>
            <a:pPr marL="285750" indent="-285750">
              <a:buFont typeface="Arial" charset="0"/>
              <a:buChar char="•"/>
            </a:pPr>
            <a:r>
              <a:rPr lang="en-US" sz="2400" dirty="0" smtClean="0"/>
              <a:t>Flat</a:t>
            </a:r>
          </a:p>
          <a:p>
            <a:pPr marL="285750" indent="-285750">
              <a:buFont typeface="Arial" charset="0"/>
              <a:buChar char="•"/>
            </a:pPr>
            <a:r>
              <a:rPr lang="en-US" sz="2400" dirty="0" smtClean="0"/>
              <a:t>Flat + change tracking</a:t>
            </a:r>
          </a:p>
          <a:p>
            <a:pPr marL="742950" lvl="1" indent="-285750">
              <a:buFont typeface="Arial" charset="0"/>
              <a:buChar char="•"/>
            </a:pPr>
            <a:r>
              <a:rPr lang="en-US" sz="2400" dirty="0" smtClean="0">
                <a:solidFill>
                  <a:schemeClr val="tx2"/>
                </a:solidFill>
              </a:rPr>
              <a:t>Change tracking: user/kernel/HW</a:t>
            </a:r>
          </a:p>
          <a:p>
            <a:pPr marL="742950" lvl="1" indent="-285750">
              <a:buFont typeface="Arial" charset="0"/>
              <a:buChar char="•"/>
            </a:pPr>
            <a:r>
              <a:rPr lang="en-US" sz="2400" dirty="0" smtClean="0">
                <a:solidFill>
                  <a:schemeClr val="tx2"/>
                </a:solidFill>
              </a:rPr>
              <a:t>Versioning direction: undo/redo</a:t>
            </a:r>
          </a:p>
          <a:p>
            <a:pPr marL="285750" indent="-285750">
              <a:buFont typeface="Arial" charset="0"/>
              <a:buChar char="•"/>
            </a:pPr>
            <a:r>
              <a:rPr lang="en-US" sz="2400" dirty="0" smtClean="0"/>
              <a:t>Log-structured array</a:t>
            </a:r>
            <a:endParaRPr lang="en-US" sz="2400" dirty="0"/>
          </a:p>
        </p:txBody>
      </p:sp>
      <p:sp>
        <p:nvSpPr>
          <p:cNvPr id="11" name="Left Brace 10"/>
          <p:cNvSpPr/>
          <p:nvPr/>
        </p:nvSpPr>
        <p:spPr>
          <a:xfrm>
            <a:off x="1773377" y="4224378"/>
            <a:ext cx="163482" cy="183612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p:cNvSpPr txBox="1"/>
          <p:nvPr/>
        </p:nvSpPr>
        <p:spPr>
          <a:xfrm>
            <a:off x="386536" y="4530596"/>
            <a:ext cx="1468582" cy="923330"/>
          </a:xfrm>
          <a:prstGeom prst="rect">
            <a:avLst/>
          </a:prstGeom>
          <a:noFill/>
        </p:spPr>
        <p:txBody>
          <a:bodyPr wrap="square" rtlCol="0">
            <a:spAutoFit/>
          </a:bodyPr>
          <a:lstStyle/>
          <a:p>
            <a:r>
              <a:rPr lang="en-US" dirty="0" smtClean="0"/>
              <a:t>Global</a:t>
            </a:r>
          </a:p>
          <a:p>
            <a:r>
              <a:rPr lang="en-US" dirty="0" smtClean="0"/>
              <a:t>Memory Versioning</a:t>
            </a:r>
            <a:endParaRPr lang="en-US" dirty="0"/>
          </a:p>
        </p:txBody>
      </p:sp>
      <p:sp>
        <p:nvSpPr>
          <p:cNvPr id="13" name="TextBox 12"/>
          <p:cNvSpPr txBox="1"/>
          <p:nvPr/>
        </p:nvSpPr>
        <p:spPr>
          <a:xfrm>
            <a:off x="7398325" y="4732209"/>
            <a:ext cx="1468582" cy="923330"/>
          </a:xfrm>
          <a:prstGeom prst="rect">
            <a:avLst/>
          </a:prstGeom>
          <a:noFill/>
        </p:spPr>
        <p:txBody>
          <a:bodyPr wrap="square" rtlCol="0">
            <a:spAutoFit/>
          </a:bodyPr>
          <a:lstStyle/>
          <a:p>
            <a:r>
              <a:rPr lang="en-US" dirty="0" smtClean="0">
                <a:solidFill>
                  <a:schemeClr val="tx2"/>
                </a:solidFill>
              </a:rPr>
              <a:t>Local</a:t>
            </a:r>
          </a:p>
          <a:p>
            <a:r>
              <a:rPr lang="en-US" dirty="0" smtClean="0">
                <a:solidFill>
                  <a:schemeClr val="tx2"/>
                </a:solidFill>
              </a:rPr>
              <a:t>Memory</a:t>
            </a:r>
          </a:p>
          <a:p>
            <a:r>
              <a:rPr lang="en-US" dirty="0" smtClean="0">
                <a:solidFill>
                  <a:schemeClr val="tx2"/>
                </a:solidFill>
              </a:rPr>
              <a:t>Versioning</a:t>
            </a:r>
            <a:endParaRPr lang="en-US" dirty="0">
              <a:solidFill>
                <a:schemeClr val="tx2"/>
              </a:solidFill>
            </a:endParaRPr>
          </a:p>
        </p:txBody>
      </p:sp>
      <p:sp>
        <p:nvSpPr>
          <p:cNvPr id="14" name="Right Brace 13"/>
          <p:cNvSpPr/>
          <p:nvPr/>
        </p:nvSpPr>
        <p:spPr>
          <a:xfrm>
            <a:off x="7226223" y="4928473"/>
            <a:ext cx="185957" cy="77181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Rectangle 14"/>
          <p:cNvSpPr/>
          <p:nvPr/>
        </p:nvSpPr>
        <p:spPr>
          <a:xfrm>
            <a:off x="398893" y="4530596"/>
            <a:ext cx="1194379" cy="923330"/>
          </a:xfrm>
          <a:prstGeom prst="rect">
            <a:avLst/>
          </a:prstGeom>
          <a:noFill/>
          <a:ln>
            <a:solidFill>
              <a:schemeClr val="accent3"/>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13260449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Version</a:t>
            </a:r>
            <a:r>
              <a:rPr lang="ja-JP" altLang="en-US" dirty="0" smtClean="0"/>
              <a:t> </a:t>
            </a:r>
            <a:r>
              <a:rPr lang="en-US" altLang="ja-JP" dirty="0" smtClean="0"/>
              <a:t>Retrieval</a:t>
            </a:r>
            <a:r>
              <a:rPr lang="ja-JP" altLang="en-US" dirty="0" smtClean="0"/>
              <a:t> </a:t>
            </a:r>
            <a:r>
              <a:rPr lang="en-US" altLang="ja-JP" dirty="0" smtClean="0"/>
              <a:t>Cost</a:t>
            </a:r>
            <a:endParaRPr lang="en-US" dirty="0"/>
          </a:p>
        </p:txBody>
      </p:sp>
      <p:sp>
        <p:nvSpPr>
          <p:cNvPr id="10" name="Content Placeholder 9"/>
          <p:cNvSpPr>
            <a:spLocks noGrp="1"/>
          </p:cNvSpPr>
          <p:nvPr>
            <p:ph sz="half" idx="2"/>
          </p:nvPr>
        </p:nvSpPr>
        <p:spPr/>
        <p:txBody>
          <a:bodyPr/>
          <a:lstStyle/>
          <a:p>
            <a:pPr marL="0" indent="0">
              <a:buNone/>
            </a:pPr>
            <a:r>
              <a:rPr lang="en-US" altLang="ja-JP" b="1" dirty="0" smtClean="0"/>
              <a:t>Partial</a:t>
            </a:r>
            <a:r>
              <a:rPr lang="ja-JP" altLang="en-US" b="1" dirty="0" smtClean="0"/>
              <a:t> </a:t>
            </a:r>
            <a:r>
              <a:rPr lang="en-US" altLang="ja-JP" b="1" dirty="0" smtClean="0"/>
              <a:t>retrieval</a:t>
            </a:r>
          </a:p>
          <a:p>
            <a:pPr lvl="1"/>
            <a:r>
              <a:rPr lang="en-US" altLang="ja-JP" dirty="0" smtClean="0"/>
              <a:t>e.g. Localized recovery</a:t>
            </a:r>
          </a:p>
          <a:p>
            <a:pPr marL="457200" indent="-457200">
              <a:buFont typeface="+mj-lt"/>
              <a:buAutoNum type="arabicPeriod"/>
            </a:pPr>
            <a:r>
              <a:rPr lang="en-US" altLang="ja-JP" sz="2000" dirty="0" smtClean="0"/>
              <a:t>Create 256 versions</a:t>
            </a:r>
            <a:r>
              <a:rPr lang="ja-JP" altLang="en-US" sz="2000" dirty="0" smtClean="0"/>
              <a:t> </a:t>
            </a:r>
            <a:r>
              <a:rPr lang="en-US" altLang="ja-JP" sz="2000" dirty="0" smtClean="0"/>
              <a:t>with</a:t>
            </a:r>
            <a:r>
              <a:rPr lang="ja-JP" altLang="en-US" sz="2000" dirty="0" smtClean="0"/>
              <a:t> </a:t>
            </a:r>
            <a:r>
              <a:rPr lang="en-US" altLang="ja-JP" sz="2000" dirty="0" smtClean="0"/>
              <a:t>certain</a:t>
            </a:r>
            <a:r>
              <a:rPr lang="ja-JP" altLang="en-US" sz="2000" dirty="0" smtClean="0"/>
              <a:t> </a:t>
            </a:r>
            <a:r>
              <a:rPr lang="en-US" altLang="ja-JP" sz="2000" dirty="0" smtClean="0"/>
              <a:t>fill</a:t>
            </a:r>
            <a:r>
              <a:rPr lang="ja-JP" altLang="en-US" sz="2000" dirty="0" smtClean="0"/>
              <a:t> </a:t>
            </a:r>
            <a:r>
              <a:rPr lang="en-US" altLang="ja-JP" sz="2000" dirty="0" smtClean="0"/>
              <a:t>ratio</a:t>
            </a:r>
          </a:p>
          <a:p>
            <a:pPr marL="457200" indent="-457200">
              <a:buFont typeface="+mj-lt"/>
              <a:buAutoNum type="arabicPeriod"/>
            </a:pPr>
            <a:r>
              <a:rPr lang="en-US" altLang="ja-JP" sz="2000" dirty="0" smtClean="0"/>
              <a:t>Pick one version</a:t>
            </a:r>
          </a:p>
          <a:p>
            <a:pPr marL="457200" indent="-457200">
              <a:buFont typeface="+mj-lt"/>
              <a:buAutoNum type="arabicPeriod"/>
            </a:pPr>
            <a:r>
              <a:rPr lang="en-US" altLang="ja-JP" sz="2000" dirty="0" smtClean="0"/>
              <a:t>Read from 10,000 random locations in that version</a:t>
            </a:r>
            <a:endParaRPr lang="en-US" sz="2000" dirty="0"/>
          </a:p>
        </p:txBody>
      </p:sp>
      <p:sp>
        <p:nvSpPr>
          <p:cNvPr id="3" name="Date Placeholder 2"/>
          <p:cNvSpPr>
            <a:spLocks noGrp="1"/>
          </p:cNvSpPr>
          <p:nvPr>
            <p:ph type="dt" sz="half" idx="10"/>
          </p:nvPr>
        </p:nvSpPr>
        <p:spPr/>
        <p:txBody>
          <a:bodyPr/>
          <a:lstStyle/>
          <a:p>
            <a:r>
              <a:rPr lang="en-US" smtClean="0"/>
              <a:t>Dec 15, 2015</a:t>
            </a:r>
            <a:endParaRPr lang="en-US"/>
          </a:p>
        </p:txBody>
      </p:sp>
      <p:sp>
        <p:nvSpPr>
          <p:cNvPr id="4" name="Footer Placeholder 3"/>
          <p:cNvSpPr>
            <a:spLocks noGrp="1"/>
          </p:cNvSpPr>
          <p:nvPr>
            <p:ph type="ftr" sz="quarter" idx="11"/>
          </p:nvPr>
        </p:nvSpPr>
        <p:spPr/>
        <p:txBody>
          <a:bodyPr/>
          <a:lstStyle/>
          <a:p>
            <a:r>
              <a:rPr lang="en-US" smtClean="0"/>
              <a:t>Hajime Fujita, ICPADS 2015</a:t>
            </a:r>
            <a:endParaRPr lang="en-US"/>
          </a:p>
        </p:txBody>
      </p:sp>
      <p:sp>
        <p:nvSpPr>
          <p:cNvPr id="5" name="Slide Number Placeholder 4"/>
          <p:cNvSpPr>
            <a:spLocks noGrp="1"/>
          </p:cNvSpPr>
          <p:nvPr>
            <p:ph type="sldNum" sz="quarter" idx="12"/>
          </p:nvPr>
        </p:nvSpPr>
        <p:spPr/>
        <p:txBody>
          <a:bodyPr/>
          <a:lstStyle/>
          <a:p>
            <a:fld id="{BA9B540C-44DA-4F69-89C9-7C84606640D3}" type="slidenum">
              <a:rPr lang="en-US" smtClean="0"/>
              <a:pPr/>
              <a:t>23</a:t>
            </a:fld>
            <a:endParaRPr lang="en-US"/>
          </a:p>
        </p:txBody>
      </p:sp>
      <p:sp>
        <p:nvSpPr>
          <p:cNvPr id="11" name="Content Placeholder 10"/>
          <p:cNvSpPr>
            <a:spLocks noGrp="1"/>
          </p:cNvSpPr>
          <p:nvPr>
            <p:ph sz="quarter" idx="13"/>
          </p:nvPr>
        </p:nvSpPr>
        <p:spPr/>
        <p:txBody>
          <a:bodyPr/>
          <a:lstStyle/>
          <a:p>
            <a:pPr marL="0" indent="0">
              <a:buNone/>
            </a:pPr>
            <a:r>
              <a:rPr lang="en-US" altLang="ja-JP" b="1" dirty="0" smtClean="0"/>
              <a:t>Full</a:t>
            </a:r>
            <a:r>
              <a:rPr lang="ja-JP" altLang="en-US" b="1" dirty="0" smtClean="0"/>
              <a:t> </a:t>
            </a:r>
            <a:r>
              <a:rPr lang="en-US" altLang="ja-JP" b="1" dirty="0" smtClean="0"/>
              <a:t>retrieval</a:t>
            </a:r>
          </a:p>
          <a:p>
            <a:pPr lvl="1"/>
            <a:r>
              <a:rPr lang="en-US" altLang="ja-JP" dirty="0" smtClean="0"/>
              <a:t>e.g. </a:t>
            </a:r>
            <a:r>
              <a:rPr lang="en-US" altLang="ja-JP" dirty="0"/>
              <a:t>F</a:t>
            </a:r>
            <a:r>
              <a:rPr lang="en-US" altLang="ja-JP" dirty="0" smtClean="0"/>
              <a:t>ull rollback</a:t>
            </a:r>
          </a:p>
          <a:p>
            <a:pPr marL="457200" indent="-457200">
              <a:buFont typeface="+mj-lt"/>
              <a:buAutoNum type="arabicPeriod"/>
            </a:pPr>
            <a:r>
              <a:rPr lang="en-US" altLang="ja-JP" sz="2000" dirty="0" smtClean="0"/>
              <a:t>Create 256 versions</a:t>
            </a:r>
            <a:r>
              <a:rPr lang="ja-JP" altLang="en-US" sz="2000" dirty="0" smtClean="0"/>
              <a:t> </a:t>
            </a:r>
            <a:r>
              <a:rPr lang="en-US" altLang="ja-JP" sz="2000" dirty="0" smtClean="0"/>
              <a:t>with</a:t>
            </a:r>
            <a:r>
              <a:rPr lang="ja-JP" altLang="en-US" sz="2000" dirty="0" smtClean="0"/>
              <a:t> </a:t>
            </a:r>
            <a:r>
              <a:rPr lang="en-US" altLang="ja-JP" sz="2000" dirty="0" smtClean="0"/>
              <a:t>certain</a:t>
            </a:r>
            <a:r>
              <a:rPr lang="ja-JP" altLang="en-US" sz="2000" dirty="0" smtClean="0"/>
              <a:t> </a:t>
            </a:r>
            <a:r>
              <a:rPr lang="en-US" altLang="ja-JP" sz="2000" dirty="0" smtClean="0"/>
              <a:t>fill</a:t>
            </a:r>
            <a:r>
              <a:rPr lang="ja-JP" altLang="en-US" sz="2000" dirty="0" smtClean="0"/>
              <a:t> </a:t>
            </a:r>
            <a:r>
              <a:rPr lang="en-US" altLang="ja-JP" sz="2000" dirty="0" smtClean="0"/>
              <a:t>ratio</a:t>
            </a:r>
          </a:p>
          <a:p>
            <a:pPr marL="457200" indent="-457200">
              <a:buFont typeface="+mj-lt"/>
              <a:buAutoNum type="arabicPeriod"/>
            </a:pPr>
            <a:r>
              <a:rPr lang="en-US" altLang="ja-JP" sz="2000" dirty="0"/>
              <a:t>P</a:t>
            </a:r>
            <a:r>
              <a:rPr lang="en-US" altLang="ja-JP" sz="2000" dirty="0" smtClean="0"/>
              <a:t>ick one version</a:t>
            </a:r>
          </a:p>
          <a:p>
            <a:pPr marL="457200" indent="-457200">
              <a:buFont typeface="+mj-lt"/>
              <a:buAutoNum type="arabicPeriod"/>
            </a:pPr>
            <a:r>
              <a:rPr lang="en-US" altLang="ja-JP" sz="2000" dirty="0" smtClean="0"/>
              <a:t>Read the entire contents of that version</a:t>
            </a:r>
            <a:endParaRPr lang="en-US" sz="2000" dirty="0"/>
          </a:p>
        </p:txBody>
      </p:sp>
      <p:sp>
        <p:nvSpPr>
          <p:cNvPr id="6" name="Rectangle 5"/>
          <p:cNvSpPr/>
          <p:nvPr/>
        </p:nvSpPr>
        <p:spPr>
          <a:xfrm>
            <a:off x="5588528" y="4891777"/>
            <a:ext cx="381000" cy="1143000"/>
          </a:xfrm>
          <a:prstGeom prst="rect">
            <a:avLst/>
          </a:prstGeom>
        </p:spPr>
        <p:style>
          <a:lnRef idx="1">
            <a:schemeClr val="accent5"/>
          </a:lnRef>
          <a:fillRef idx="2">
            <a:schemeClr val="accent5"/>
          </a:fillRef>
          <a:effectRef idx="1">
            <a:schemeClr val="accent5"/>
          </a:effectRef>
          <a:fontRef idx="minor">
            <a:schemeClr val="dk1"/>
          </a:fontRef>
        </p:style>
        <p:txBody>
          <a:bodyPr vert="vert" rtlCol="0" anchor="ctr"/>
          <a:lstStyle/>
          <a:p>
            <a:pPr algn="ctr"/>
            <a:r>
              <a:rPr lang="en-US" sz="1400" dirty="0" smtClean="0"/>
              <a:t>version</a:t>
            </a:r>
            <a:endParaRPr lang="en-US" sz="1400" dirty="0"/>
          </a:p>
        </p:txBody>
      </p:sp>
      <p:sp>
        <p:nvSpPr>
          <p:cNvPr id="7" name="Rectangle 6"/>
          <p:cNvSpPr/>
          <p:nvPr/>
        </p:nvSpPr>
        <p:spPr>
          <a:xfrm>
            <a:off x="6354293" y="4891777"/>
            <a:ext cx="381000" cy="1143000"/>
          </a:xfrm>
          <a:prstGeom prst="rect">
            <a:avLst/>
          </a:prstGeom>
        </p:spPr>
        <p:style>
          <a:lnRef idx="1">
            <a:schemeClr val="accent5"/>
          </a:lnRef>
          <a:fillRef idx="2">
            <a:schemeClr val="accent5"/>
          </a:fillRef>
          <a:effectRef idx="1">
            <a:schemeClr val="accent5"/>
          </a:effectRef>
          <a:fontRef idx="minor">
            <a:schemeClr val="dk1"/>
          </a:fontRef>
        </p:style>
        <p:txBody>
          <a:bodyPr vert="vert" rtlCol="0" anchor="ctr"/>
          <a:lstStyle/>
          <a:p>
            <a:pPr algn="ctr"/>
            <a:r>
              <a:rPr lang="en-US" sz="1400" dirty="0" smtClean="0"/>
              <a:t>version</a:t>
            </a:r>
            <a:endParaRPr lang="en-US" sz="1400" dirty="0"/>
          </a:p>
        </p:txBody>
      </p:sp>
      <p:cxnSp>
        <p:nvCxnSpPr>
          <p:cNvPr id="8" name="Straight Arrow Connector 7"/>
          <p:cNvCxnSpPr>
            <a:stCxn id="6" idx="3"/>
            <a:endCxn id="7" idx="1"/>
          </p:cNvCxnSpPr>
          <p:nvPr/>
        </p:nvCxnSpPr>
        <p:spPr>
          <a:xfrm>
            <a:off x="5969528" y="5463277"/>
            <a:ext cx="38476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正方形/長方形 1"/>
          <p:cNvSpPr/>
          <p:nvPr/>
        </p:nvSpPr>
        <p:spPr>
          <a:xfrm>
            <a:off x="6346562" y="4981335"/>
            <a:ext cx="381000" cy="12710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kumimoji="1" lang="ja-JP" altLang="en-US"/>
          </a:p>
        </p:txBody>
      </p:sp>
      <p:cxnSp>
        <p:nvCxnSpPr>
          <p:cNvPr id="13" name="Straight Arrow Connector 12"/>
          <p:cNvCxnSpPr>
            <a:stCxn id="7" idx="3"/>
            <a:endCxn id="17" idx="1"/>
          </p:cNvCxnSpPr>
          <p:nvPr/>
        </p:nvCxnSpPr>
        <p:spPr>
          <a:xfrm>
            <a:off x="6735293" y="5463277"/>
            <a:ext cx="41813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7" name="Rectangle 16"/>
          <p:cNvSpPr/>
          <p:nvPr/>
        </p:nvSpPr>
        <p:spPr>
          <a:xfrm>
            <a:off x="7153427" y="4891777"/>
            <a:ext cx="381000" cy="1143000"/>
          </a:xfrm>
          <a:prstGeom prst="rect">
            <a:avLst/>
          </a:prstGeom>
        </p:spPr>
        <p:style>
          <a:lnRef idx="1">
            <a:schemeClr val="accent5"/>
          </a:lnRef>
          <a:fillRef idx="2">
            <a:schemeClr val="accent5"/>
          </a:fillRef>
          <a:effectRef idx="1">
            <a:schemeClr val="accent5"/>
          </a:effectRef>
          <a:fontRef idx="minor">
            <a:schemeClr val="dk1"/>
          </a:fontRef>
        </p:style>
        <p:txBody>
          <a:bodyPr vert="vert" rtlCol="0" anchor="ctr"/>
          <a:lstStyle/>
          <a:p>
            <a:pPr algn="ctr"/>
            <a:r>
              <a:rPr lang="en-US" sz="1400" dirty="0" smtClean="0"/>
              <a:t>version</a:t>
            </a:r>
            <a:endParaRPr lang="en-US" sz="1400" dirty="0"/>
          </a:p>
        </p:txBody>
      </p:sp>
      <p:cxnSp>
        <p:nvCxnSpPr>
          <p:cNvPr id="19" name="Curved Connector 18"/>
          <p:cNvCxnSpPr>
            <a:stCxn id="9" idx="3"/>
            <a:endCxn id="22" idx="1"/>
          </p:cNvCxnSpPr>
          <p:nvPr/>
        </p:nvCxnSpPr>
        <p:spPr>
          <a:xfrm>
            <a:off x="6727562" y="5044886"/>
            <a:ext cx="902875" cy="1126798"/>
          </a:xfrm>
          <a:prstGeom prst="curvedConnector3">
            <a:avLst>
              <a:gd name="adj1" fmla="val 50000"/>
            </a:avLst>
          </a:prstGeom>
          <a:ln w="38100" cmpd="sng">
            <a:solidFill>
              <a:srgbClr val="77933C"/>
            </a:solidFill>
            <a:tailEnd type="arrow"/>
          </a:ln>
        </p:spPr>
        <p:style>
          <a:lnRef idx="2">
            <a:schemeClr val="accent1"/>
          </a:lnRef>
          <a:fillRef idx="0">
            <a:schemeClr val="accent1"/>
          </a:fillRef>
          <a:effectRef idx="1">
            <a:schemeClr val="accent1"/>
          </a:effectRef>
          <a:fontRef idx="minor">
            <a:schemeClr val="tx1"/>
          </a:fontRef>
        </p:style>
      </p:cxnSp>
      <p:sp>
        <p:nvSpPr>
          <p:cNvPr id="22" name="TextBox 21"/>
          <p:cNvSpPr txBox="1"/>
          <p:nvPr/>
        </p:nvSpPr>
        <p:spPr>
          <a:xfrm>
            <a:off x="7630437" y="5987018"/>
            <a:ext cx="1056363" cy="369332"/>
          </a:xfrm>
          <a:prstGeom prst="rect">
            <a:avLst/>
          </a:prstGeom>
          <a:noFill/>
        </p:spPr>
        <p:txBody>
          <a:bodyPr wrap="square" rtlCol="0">
            <a:spAutoFit/>
          </a:bodyPr>
          <a:lstStyle/>
          <a:p>
            <a:r>
              <a:rPr lang="en-US" altLang="ja-JP" dirty="0" smtClean="0"/>
              <a:t>Get</a:t>
            </a:r>
            <a:endParaRPr lang="en-US" dirty="0"/>
          </a:p>
        </p:txBody>
      </p:sp>
      <p:cxnSp>
        <p:nvCxnSpPr>
          <p:cNvPr id="25" name="Straight Arrow Connector 24"/>
          <p:cNvCxnSpPr/>
          <p:nvPr/>
        </p:nvCxnSpPr>
        <p:spPr>
          <a:xfrm>
            <a:off x="5203763" y="5496247"/>
            <a:ext cx="38476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p:nvPr/>
        </p:nvCxnSpPr>
        <p:spPr>
          <a:xfrm>
            <a:off x="7534427" y="5459434"/>
            <a:ext cx="38476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1169173" y="4891777"/>
            <a:ext cx="381000" cy="1143000"/>
          </a:xfrm>
          <a:prstGeom prst="rect">
            <a:avLst/>
          </a:prstGeom>
        </p:spPr>
        <p:style>
          <a:lnRef idx="1">
            <a:schemeClr val="accent5"/>
          </a:lnRef>
          <a:fillRef idx="2">
            <a:schemeClr val="accent5"/>
          </a:fillRef>
          <a:effectRef idx="1">
            <a:schemeClr val="accent5"/>
          </a:effectRef>
          <a:fontRef idx="minor">
            <a:schemeClr val="dk1"/>
          </a:fontRef>
        </p:style>
        <p:txBody>
          <a:bodyPr vert="vert" rtlCol="0" anchor="ctr"/>
          <a:lstStyle/>
          <a:p>
            <a:pPr algn="ctr"/>
            <a:r>
              <a:rPr lang="en-US" sz="1400" dirty="0" smtClean="0"/>
              <a:t>version</a:t>
            </a:r>
            <a:endParaRPr lang="en-US" sz="1400" dirty="0"/>
          </a:p>
        </p:txBody>
      </p:sp>
      <p:sp>
        <p:nvSpPr>
          <p:cNvPr id="28" name="Rectangle 27"/>
          <p:cNvSpPr/>
          <p:nvPr/>
        </p:nvSpPr>
        <p:spPr>
          <a:xfrm>
            <a:off x="1934938" y="4891777"/>
            <a:ext cx="381000" cy="1143000"/>
          </a:xfrm>
          <a:prstGeom prst="rect">
            <a:avLst/>
          </a:prstGeom>
        </p:spPr>
        <p:style>
          <a:lnRef idx="1">
            <a:schemeClr val="accent5"/>
          </a:lnRef>
          <a:fillRef idx="2">
            <a:schemeClr val="accent5"/>
          </a:fillRef>
          <a:effectRef idx="1">
            <a:schemeClr val="accent5"/>
          </a:effectRef>
          <a:fontRef idx="minor">
            <a:schemeClr val="dk1"/>
          </a:fontRef>
        </p:style>
        <p:txBody>
          <a:bodyPr vert="vert" rtlCol="0" anchor="ctr"/>
          <a:lstStyle/>
          <a:p>
            <a:pPr algn="ctr"/>
            <a:r>
              <a:rPr lang="en-US" sz="1400" dirty="0" smtClean="0"/>
              <a:t>version</a:t>
            </a:r>
            <a:endParaRPr lang="en-US" sz="1400" dirty="0"/>
          </a:p>
        </p:txBody>
      </p:sp>
      <p:cxnSp>
        <p:nvCxnSpPr>
          <p:cNvPr id="29" name="Straight Arrow Connector 28"/>
          <p:cNvCxnSpPr>
            <a:stCxn id="27" idx="3"/>
            <a:endCxn id="28" idx="1"/>
          </p:cNvCxnSpPr>
          <p:nvPr/>
        </p:nvCxnSpPr>
        <p:spPr>
          <a:xfrm>
            <a:off x="1550173" y="5463277"/>
            <a:ext cx="38476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0" name="正方形/長方形 1"/>
          <p:cNvSpPr/>
          <p:nvPr/>
        </p:nvSpPr>
        <p:spPr>
          <a:xfrm>
            <a:off x="1927207" y="4891777"/>
            <a:ext cx="381000" cy="114300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kumimoji="1" lang="ja-JP" altLang="en-US" dirty="0"/>
          </a:p>
        </p:txBody>
      </p:sp>
      <p:cxnSp>
        <p:nvCxnSpPr>
          <p:cNvPr id="31" name="Straight Arrow Connector 30"/>
          <p:cNvCxnSpPr>
            <a:stCxn id="28" idx="3"/>
            <a:endCxn id="32" idx="1"/>
          </p:cNvCxnSpPr>
          <p:nvPr/>
        </p:nvCxnSpPr>
        <p:spPr>
          <a:xfrm>
            <a:off x="2315938" y="5463277"/>
            <a:ext cx="41813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2734072" y="4891777"/>
            <a:ext cx="381000" cy="1143000"/>
          </a:xfrm>
          <a:prstGeom prst="rect">
            <a:avLst/>
          </a:prstGeom>
        </p:spPr>
        <p:style>
          <a:lnRef idx="1">
            <a:schemeClr val="accent5"/>
          </a:lnRef>
          <a:fillRef idx="2">
            <a:schemeClr val="accent5"/>
          </a:fillRef>
          <a:effectRef idx="1">
            <a:schemeClr val="accent5"/>
          </a:effectRef>
          <a:fontRef idx="minor">
            <a:schemeClr val="dk1"/>
          </a:fontRef>
        </p:style>
        <p:txBody>
          <a:bodyPr vert="vert" rtlCol="0" anchor="ctr"/>
          <a:lstStyle/>
          <a:p>
            <a:pPr algn="ctr"/>
            <a:r>
              <a:rPr lang="en-US" sz="1400" dirty="0" smtClean="0"/>
              <a:t>version</a:t>
            </a:r>
            <a:endParaRPr lang="en-US" sz="1400" dirty="0"/>
          </a:p>
        </p:txBody>
      </p:sp>
      <p:cxnSp>
        <p:nvCxnSpPr>
          <p:cNvPr id="33" name="Curved Connector 32"/>
          <p:cNvCxnSpPr>
            <a:stCxn id="30" idx="3"/>
            <a:endCxn id="34" idx="1"/>
          </p:cNvCxnSpPr>
          <p:nvPr/>
        </p:nvCxnSpPr>
        <p:spPr>
          <a:xfrm>
            <a:off x="2308207" y="5463277"/>
            <a:ext cx="904550" cy="662886"/>
          </a:xfrm>
          <a:prstGeom prst="curvedConnector3">
            <a:avLst>
              <a:gd name="adj1" fmla="val 50000"/>
            </a:avLst>
          </a:prstGeom>
          <a:ln w="38100" cmpd="sng">
            <a:solidFill>
              <a:srgbClr val="77933C"/>
            </a:solidFill>
            <a:tailEnd type="arrow"/>
          </a:ln>
        </p:spPr>
        <p:style>
          <a:lnRef idx="2">
            <a:schemeClr val="accent1"/>
          </a:lnRef>
          <a:fillRef idx="0">
            <a:schemeClr val="accent1"/>
          </a:fillRef>
          <a:effectRef idx="1">
            <a:schemeClr val="accent1"/>
          </a:effectRef>
          <a:fontRef idx="minor">
            <a:schemeClr val="tx1"/>
          </a:fontRef>
        </p:style>
      </p:cxnSp>
      <p:sp>
        <p:nvSpPr>
          <p:cNvPr id="34" name="TextBox 33"/>
          <p:cNvSpPr txBox="1"/>
          <p:nvPr/>
        </p:nvSpPr>
        <p:spPr>
          <a:xfrm>
            <a:off x="3212757" y="5941497"/>
            <a:ext cx="1056363" cy="369332"/>
          </a:xfrm>
          <a:prstGeom prst="rect">
            <a:avLst/>
          </a:prstGeom>
          <a:noFill/>
        </p:spPr>
        <p:txBody>
          <a:bodyPr wrap="square" rtlCol="0">
            <a:spAutoFit/>
          </a:bodyPr>
          <a:lstStyle/>
          <a:p>
            <a:r>
              <a:rPr lang="en-US" altLang="ja-JP" dirty="0" smtClean="0"/>
              <a:t>Get</a:t>
            </a:r>
            <a:endParaRPr lang="en-US" dirty="0"/>
          </a:p>
        </p:txBody>
      </p:sp>
      <p:cxnSp>
        <p:nvCxnSpPr>
          <p:cNvPr id="35" name="Straight Arrow Connector 34"/>
          <p:cNvCxnSpPr/>
          <p:nvPr/>
        </p:nvCxnSpPr>
        <p:spPr>
          <a:xfrm>
            <a:off x="784408" y="5496247"/>
            <a:ext cx="38476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3115072" y="5459434"/>
            <a:ext cx="38476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6286626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sz="4800" dirty="0" smtClean="0"/>
              <a:t>Full Version</a:t>
            </a:r>
            <a:r>
              <a:rPr lang="ja-JP" altLang="en-US" sz="4800" dirty="0" smtClean="0"/>
              <a:t> </a:t>
            </a:r>
            <a:r>
              <a:rPr lang="en-US" altLang="ja-JP" sz="4800" dirty="0" smtClean="0"/>
              <a:t>Retrieval Cost</a:t>
            </a:r>
            <a:endParaRPr lang="en-US" sz="4800" dirty="0"/>
          </a:p>
        </p:txBody>
      </p:sp>
      <p:sp>
        <p:nvSpPr>
          <p:cNvPr id="6" name="Date Placeholder 5"/>
          <p:cNvSpPr>
            <a:spLocks noGrp="1"/>
          </p:cNvSpPr>
          <p:nvPr>
            <p:ph type="dt" sz="half" idx="10"/>
          </p:nvPr>
        </p:nvSpPr>
        <p:spPr/>
        <p:txBody>
          <a:bodyPr/>
          <a:lstStyle/>
          <a:p>
            <a:r>
              <a:rPr lang="en-US" smtClean="0"/>
              <a:t>Dec 15, 2015</a:t>
            </a:r>
            <a:endParaRPr lang="en-US"/>
          </a:p>
        </p:txBody>
      </p:sp>
      <p:sp>
        <p:nvSpPr>
          <p:cNvPr id="7" name="Footer Placeholder 6"/>
          <p:cNvSpPr>
            <a:spLocks noGrp="1"/>
          </p:cNvSpPr>
          <p:nvPr>
            <p:ph type="ftr" sz="quarter" idx="11"/>
          </p:nvPr>
        </p:nvSpPr>
        <p:spPr/>
        <p:txBody>
          <a:bodyPr/>
          <a:lstStyle/>
          <a:p>
            <a:r>
              <a:rPr lang="en-US" smtClean="0"/>
              <a:t>Hajime Fujita, ICPADS 2015</a:t>
            </a:r>
            <a:endParaRPr lang="en-US"/>
          </a:p>
        </p:txBody>
      </p:sp>
      <p:sp>
        <p:nvSpPr>
          <p:cNvPr id="8" name="Slide Number Placeholder 7"/>
          <p:cNvSpPr>
            <a:spLocks noGrp="1"/>
          </p:cNvSpPr>
          <p:nvPr>
            <p:ph type="sldNum" sz="quarter" idx="12"/>
          </p:nvPr>
        </p:nvSpPr>
        <p:spPr/>
        <p:txBody>
          <a:bodyPr/>
          <a:lstStyle/>
          <a:p>
            <a:fld id="{BA9B540C-44DA-4F69-89C9-7C84606640D3}" type="slidenum">
              <a:rPr lang="en-US" smtClean="0"/>
              <a:pPr/>
              <a:t>24</a:t>
            </a:fld>
            <a:endParaRPr lang="en-US"/>
          </a:p>
        </p:txBody>
      </p:sp>
      <p:sp>
        <p:nvSpPr>
          <p:cNvPr id="9" name="TextBox 8"/>
          <p:cNvSpPr txBox="1"/>
          <p:nvPr/>
        </p:nvSpPr>
        <p:spPr>
          <a:xfrm>
            <a:off x="659165" y="4941513"/>
            <a:ext cx="8027635" cy="92333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285750" indent="-285750">
              <a:buFont typeface="Arial"/>
              <a:buChar char="•"/>
            </a:pPr>
            <a:r>
              <a:rPr lang="en-US" dirty="0" smtClean="0"/>
              <a:t>Flat/log array have constant cost of version rollback</a:t>
            </a:r>
          </a:p>
          <a:p>
            <a:pPr marL="285750" indent="-285750">
              <a:buFont typeface="Arial"/>
              <a:buChar char="•"/>
            </a:pPr>
            <a:r>
              <a:rPr lang="en-US" dirty="0" smtClean="0"/>
              <a:t>Redo versioning is good at restoring older versions, whereas undo is good at newer versions</a:t>
            </a:r>
          </a:p>
        </p:txBody>
      </p:sp>
      <p:pic>
        <p:nvPicPr>
          <p:cNvPr id="4" name="Picture 3"/>
          <p:cNvPicPr>
            <a:picLocks noChangeAspect="1"/>
          </p:cNvPicPr>
          <p:nvPr/>
        </p:nvPicPr>
        <p:blipFill>
          <a:blip r:embed="rId2"/>
          <a:stretch>
            <a:fillRect/>
          </a:stretch>
        </p:blipFill>
        <p:spPr>
          <a:xfrm>
            <a:off x="400048" y="1757359"/>
            <a:ext cx="8472488" cy="2892051"/>
          </a:xfrm>
          <a:prstGeom prst="rect">
            <a:avLst/>
          </a:prstGeom>
        </p:spPr>
      </p:pic>
    </p:spTree>
    <p:extLst>
      <p:ext uri="{BB962C8B-B14F-4D97-AF65-F5344CB8AC3E}">
        <p14:creationId xmlns:p14="http://schemas.microsoft.com/office/powerpoint/2010/main" val="303724467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sz="4800" dirty="0" smtClean="0"/>
              <a:t>Partial</a:t>
            </a:r>
            <a:r>
              <a:rPr lang="ja-JP" altLang="en-US" sz="4800" dirty="0"/>
              <a:t> </a:t>
            </a:r>
            <a:r>
              <a:rPr lang="en-US" altLang="ja-JP" sz="4800" dirty="0" smtClean="0"/>
              <a:t>Version</a:t>
            </a:r>
            <a:r>
              <a:rPr lang="ja-JP" altLang="en-US" sz="4800" dirty="0" smtClean="0"/>
              <a:t> </a:t>
            </a:r>
            <a:r>
              <a:rPr lang="en-US" altLang="ja-JP" sz="4800" dirty="0" smtClean="0"/>
              <a:t>Retrieval</a:t>
            </a:r>
            <a:r>
              <a:rPr lang="ja-JP" altLang="en-US" sz="4800" dirty="0" smtClean="0"/>
              <a:t> </a:t>
            </a:r>
            <a:r>
              <a:rPr lang="en-US" altLang="ja-JP" sz="4800" dirty="0" smtClean="0"/>
              <a:t>Cost</a:t>
            </a:r>
            <a:endParaRPr lang="en-US" sz="4800" dirty="0"/>
          </a:p>
        </p:txBody>
      </p:sp>
      <p:sp>
        <p:nvSpPr>
          <p:cNvPr id="3" name="Date Placeholder 2"/>
          <p:cNvSpPr>
            <a:spLocks noGrp="1"/>
          </p:cNvSpPr>
          <p:nvPr>
            <p:ph type="dt" sz="half" idx="10"/>
          </p:nvPr>
        </p:nvSpPr>
        <p:spPr/>
        <p:txBody>
          <a:bodyPr/>
          <a:lstStyle/>
          <a:p>
            <a:r>
              <a:rPr lang="en-US" smtClean="0"/>
              <a:t>Dec 15, 2015</a:t>
            </a:r>
            <a:endParaRPr lang="en-US"/>
          </a:p>
        </p:txBody>
      </p:sp>
      <p:sp>
        <p:nvSpPr>
          <p:cNvPr id="4" name="Footer Placeholder 3"/>
          <p:cNvSpPr>
            <a:spLocks noGrp="1"/>
          </p:cNvSpPr>
          <p:nvPr>
            <p:ph type="ftr" sz="quarter" idx="11"/>
          </p:nvPr>
        </p:nvSpPr>
        <p:spPr/>
        <p:txBody>
          <a:bodyPr/>
          <a:lstStyle/>
          <a:p>
            <a:r>
              <a:rPr lang="en-US" smtClean="0"/>
              <a:t>Hajime Fujita, ICPADS 2015</a:t>
            </a:r>
            <a:endParaRPr lang="en-US"/>
          </a:p>
        </p:txBody>
      </p:sp>
      <p:sp>
        <p:nvSpPr>
          <p:cNvPr id="5" name="Slide Number Placeholder 4"/>
          <p:cNvSpPr>
            <a:spLocks noGrp="1"/>
          </p:cNvSpPr>
          <p:nvPr>
            <p:ph type="sldNum" sz="quarter" idx="12"/>
          </p:nvPr>
        </p:nvSpPr>
        <p:spPr/>
        <p:txBody>
          <a:bodyPr/>
          <a:lstStyle/>
          <a:p>
            <a:fld id="{BA9B540C-44DA-4F69-89C9-7C84606640D3}" type="slidenum">
              <a:rPr lang="en-US" smtClean="0"/>
              <a:pPr/>
              <a:t>25</a:t>
            </a:fld>
            <a:endParaRPr lang="en-US"/>
          </a:p>
        </p:txBody>
      </p:sp>
      <p:pic>
        <p:nvPicPr>
          <p:cNvPr id="6" name="Picture 5"/>
          <p:cNvPicPr>
            <a:picLocks noChangeAspect="1"/>
          </p:cNvPicPr>
          <p:nvPr/>
        </p:nvPicPr>
        <p:blipFill>
          <a:blip r:embed="rId2"/>
          <a:stretch>
            <a:fillRect/>
          </a:stretch>
        </p:blipFill>
        <p:spPr>
          <a:xfrm>
            <a:off x="373470" y="1854729"/>
            <a:ext cx="8365088" cy="2737043"/>
          </a:xfrm>
          <a:prstGeom prst="rect">
            <a:avLst/>
          </a:prstGeom>
        </p:spPr>
      </p:pic>
      <p:sp>
        <p:nvSpPr>
          <p:cNvPr id="7" name="TextBox 6"/>
          <p:cNvSpPr txBox="1"/>
          <p:nvPr/>
        </p:nvSpPr>
        <p:spPr>
          <a:xfrm>
            <a:off x="659165" y="5214138"/>
            <a:ext cx="8027635" cy="646331"/>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285750" indent="-285750">
              <a:buFont typeface="Arial"/>
              <a:buChar char="•"/>
            </a:pPr>
            <a:r>
              <a:rPr lang="en-US" dirty="0" smtClean="0"/>
              <a:t>Flat/log array have more uniform, shorter latency</a:t>
            </a:r>
          </a:p>
          <a:p>
            <a:pPr marL="285750" indent="-285750">
              <a:buFont typeface="Arial"/>
              <a:buChar char="•"/>
            </a:pPr>
            <a:r>
              <a:rPr lang="en-US" dirty="0" smtClean="0"/>
              <a:t>Flat with tracking encounters higher variation and average latency</a:t>
            </a:r>
          </a:p>
        </p:txBody>
      </p:sp>
      <p:sp>
        <p:nvSpPr>
          <p:cNvPr id="8" name="TextBox 7"/>
          <p:cNvSpPr txBox="1"/>
          <p:nvPr/>
        </p:nvSpPr>
        <p:spPr>
          <a:xfrm>
            <a:off x="809389" y="4591772"/>
            <a:ext cx="4312088" cy="369332"/>
          </a:xfrm>
          <a:prstGeom prst="rect">
            <a:avLst/>
          </a:prstGeom>
          <a:noFill/>
        </p:spPr>
        <p:txBody>
          <a:bodyPr wrap="square" rtlCol="0">
            <a:spAutoFit/>
          </a:bodyPr>
          <a:lstStyle/>
          <a:p>
            <a:r>
              <a:rPr lang="en-US" altLang="ja-JP" dirty="0" smtClean="0"/>
              <a:t>Fill</a:t>
            </a:r>
            <a:r>
              <a:rPr lang="ja-JP" altLang="en-US" dirty="0" smtClean="0"/>
              <a:t> </a:t>
            </a:r>
            <a:r>
              <a:rPr lang="en-US" altLang="ja-JP" dirty="0" smtClean="0"/>
              <a:t>ratio</a:t>
            </a:r>
            <a:r>
              <a:rPr lang="ja-JP" altLang="en-US" dirty="0" smtClean="0"/>
              <a:t> </a:t>
            </a:r>
            <a:r>
              <a:rPr lang="en-US" altLang="ja-JP" dirty="0" smtClean="0"/>
              <a:t>=</a:t>
            </a:r>
            <a:r>
              <a:rPr lang="ja-JP" altLang="en-US" dirty="0" smtClean="0"/>
              <a:t> </a:t>
            </a:r>
            <a:r>
              <a:rPr lang="ja-JP" altLang="ja-JP" dirty="0" smtClean="0"/>
              <a:t>1</a:t>
            </a:r>
            <a:r>
              <a:rPr lang="en-US" altLang="ja-JP" dirty="0" smtClean="0"/>
              <a:t>%</a:t>
            </a:r>
            <a:endParaRPr lang="en-US" dirty="0"/>
          </a:p>
        </p:txBody>
      </p:sp>
    </p:spTree>
    <p:extLst>
      <p:ext uri="{BB962C8B-B14F-4D97-AF65-F5344CB8AC3E}">
        <p14:creationId xmlns:p14="http://schemas.microsoft.com/office/powerpoint/2010/main" val="18850354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Related</a:t>
            </a:r>
            <a:r>
              <a:rPr lang="ja-JP" altLang="en-US" dirty="0" smtClean="0"/>
              <a:t> </a:t>
            </a:r>
            <a:r>
              <a:rPr lang="en-US" altLang="ja-JP" dirty="0" smtClean="0"/>
              <a:t>Work</a:t>
            </a:r>
            <a:endParaRPr lang="en-US" dirty="0"/>
          </a:p>
        </p:txBody>
      </p:sp>
      <p:sp>
        <p:nvSpPr>
          <p:cNvPr id="6" name="Content Placeholder 5"/>
          <p:cNvSpPr>
            <a:spLocks noGrp="1"/>
          </p:cNvSpPr>
          <p:nvPr>
            <p:ph idx="1"/>
          </p:nvPr>
        </p:nvSpPr>
        <p:spPr/>
        <p:txBody>
          <a:bodyPr>
            <a:normAutofit lnSpcReduction="10000"/>
          </a:bodyPr>
          <a:lstStyle/>
          <a:p>
            <a:r>
              <a:rPr lang="en-US" dirty="0" smtClean="0"/>
              <a:t>Log-structured file systems</a:t>
            </a:r>
          </a:p>
          <a:p>
            <a:pPr lvl="1"/>
            <a:r>
              <a:rPr lang="en-US" dirty="0" smtClean="0"/>
              <a:t>LFS </a:t>
            </a:r>
            <a:r>
              <a:rPr lang="en-US" altLang="ja-JP" dirty="0"/>
              <a:t>[</a:t>
            </a:r>
            <a:r>
              <a:rPr lang="en-US" altLang="ja-JP" dirty="0" err="1"/>
              <a:t>Rosenblum</a:t>
            </a:r>
            <a:r>
              <a:rPr lang="en-US" altLang="ja-JP" dirty="0"/>
              <a:t> 1992</a:t>
            </a:r>
            <a:r>
              <a:rPr lang="en-US" altLang="ja-JP" dirty="0" smtClean="0"/>
              <a:t>], PLFS [Bent 2009]</a:t>
            </a:r>
          </a:p>
          <a:p>
            <a:pPr lvl="1"/>
            <a:r>
              <a:rPr lang="en-US" altLang="ja-JP" dirty="0" smtClean="0"/>
              <a:t>Focused on improving write performance, while our focus is in capturing writes</a:t>
            </a:r>
            <a:endParaRPr lang="en-US" dirty="0" smtClean="0"/>
          </a:p>
          <a:p>
            <a:r>
              <a:rPr lang="en-US" dirty="0" smtClean="0"/>
              <a:t>Log-structured distributed data stores</a:t>
            </a:r>
          </a:p>
          <a:p>
            <a:pPr lvl="1"/>
            <a:r>
              <a:rPr lang="en-US" altLang="ja-JP" dirty="0" err="1"/>
              <a:t>RAMCloud</a:t>
            </a:r>
            <a:r>
              <a:rPr lang="en-US" altLang="ja-JP" dirty="0"/>
              <a:t> [</a:t>
            </a:r>
            <a:r>
              <a:rPr lang="en-US" altLang="ja-JP" dirty="0" err="1"/>
              <a:t>Ongaro</a:t>
            </a:r>
            <a:r>
              <a:rPr lang="en-US" altLang="ja-JP" dirty="0"/>
              <a:t> </a:t>
            </a:r>
            <a:r>
              <a:rPr lang="en-US" altLang="ja-JP" dirty="0" smtClean="0"/>
              <a:t>2011, Rumble 2014], SILT </a:t>
            </a:r>
            <a:r>
              <a:rPr lang="en-US" altLang="ja-JP" dirty="0"/>
              <a:t>[Lim 2011</a:t>
            </a:r>
            <a:r>
              <a:rPr lang="en-US" altLang="ja-JP" dirty="0" smtClean="0"/>
              <a:t>], </a:t>
            </a:r>
            <a:r>
              <a:rPr lang="en-US" altLang="ja-JP" dirty="0"/>
              <a:t>Pilaf [Mitchell 2013</a:t>
            </a:r>
            <a:r>
              <a:rPr lang="en-US" altLang="ja-JP" dirty="0" smtClean="0"/>
              <a:t>]</a:t>
            </a:r>
          </a:p>
          <a:p>
            <a:pPr lvl="1"/>
            <a:r>
              <a:rPr lang="en-US" altLang="ja-JP" dirty="0" smtClean="0"/>
              <a:t>Similar structure to log-structured array</a:t>
            </a:r>
          </a:p>
          <a:p>
            <a:pPr lvl="1"/>
            <a:r>
              <a:rPr lang="en-US" altLang="ja-JP" dirty="0" smtClean="0"/>
              <a:t>GVR is array-oriented (not KV-oriented)</a:t>
            </a:r>
            <a:endParaRPr lang="en-US" dirty="0" smtClean="0"/>
          </a:p>
          <a:p>
            <a:r>
              <a:rPr lang="en-US" dirty="0" smtClean="0"/>
              <a:t>Incremental </a:t>
            </a:r>
            <a:r>
              <a:rPr lang="en-US" dirty="0" err="1" smtClean="0"/>
              <a:t>checkpointing</a:t>
            </a:r>
            <a:endParaRPr lang="en-US" dirty="0" smtClean="0"/>
          </a:p>
          <a:p>
            <a:pPr lvl="1"/>
            <a:r>
              <a:rPr lang="en-US" dirty="0" smtClean="0"/>
              <a:t>[Plank 1995], TICK [</a:t>
            </a:r>
            <a:r>
              <a:rPr lang="en-US" dirty="0" err="1" smtClean="0"/>
              <a:t>Gioiosa</a:t>
            </a:r>
            <a:r>
              <a:rPr lang="en-US" dirty="0" smtClean="0"/>
              <a:t> 2005], [</a:t>
            </a:r>
            <a:r>
              <a:rPr lang="en-US" dirty="0" err="1" smtClean="0"/>
              <a:t>Agarwal</a:t>
            </a:r>
            <a:r>
              <a:rPr lang="en-US" dirty="0" smtClean="0"/>
              <a:t> 2004]</a:t>
            </a:r>
            <a:endParaRPr lang="en-US" dirty="0"/>
          </a:p>
          <a:p>
            <a:pPr lvl="1"/>
            <a:r>
              <a:rPr lang="en-US" dirty="0" smtClean="0"/>
              <a:t>Not focusing on RDMA, a new challenge to transparent change tracking</a:t>
            </a:r>
          </a:p>
        </p:txBody>
      </p:sp>
      <p:sp>
        <p:nvSpPr>
          <p:cNvPr id="3" name="Date Placeholder 2"/>
          <p:cNvSpPr>
            <a:spLocks noGrp="1"/>
          </p:cNvSpPr>
          <p:nvPr>
            <p:ph type="dt" sz="half" idx="10"/>
          </p:nvPr>
        </p:nvSpPr>
        <p:spPr/>
        <p:txBody>
          <a:bodyPr/>
          <a:lstStyle/>
          <a:p>
            <a:r>
              <a:rPr lang="en-US" smtClean="0"/>
              <a:t>Dec 15, 2015</a:t>
            </a:r>
            <a:endParaRPr lang="en-US"/>
          </a:p>
        </p:txBody>
      </p:sp>
      <p:sp>
        <p:nvSpPr>
          <p:cNvPr id="4" name="Footer Placeholder 3"/>
          <p:cNvSpPr>
            <a:spLocks noGrp="1"/>
          </p:cNvSpPr>
          <p:nvPr>
            <p:ph type="ftr" sz="quarter" idx="11"/>
          </p:nvPr>
        </p:nvSpPr>
        <p:spPr/>
        <p:txBody>
          <a:bodyPr/>
          <a:lstStyle/>
          <a:p>
            <a:r>
              <a:rPr lang="en-US" smtClean="0"/>
              <a:t>Hajime Fujita, ICPADS 2015</a:t>
            </a:r>
            <a:endParaRPr lang="en-US"/>
          </a:p>
        </p:txBody>
      </p:sp>
      <p:sp>
        <p:nvSpPr>
          <p:cNvPr id="5" name="Slide Number Placeholder 4"/>
          <p:cNvSpPr>
            <a:spLocks noGrp="1"/>
          </p:cNvSpPr>
          <p:nvPr>
            <p:ph type="sldNum" sz="quarter" idx="12"/>
          </p:nvPr>
        </p:nvSpPr>
        <p:spPr/>
        <p:txBody>
          <a:bodyPr/>
          <a:lstStyle/>
          <a:p>
            <a:fld id="{BA9B540C-44DA-4F69-89C9-7C84606640D3}" type="slidenum">
              <a:rPr lang="en-US" smtClean="0"/>
              <a:pPr/>
              <a:t>26</a:t>
            </a:fld>
            <a:endParaRPr lang="en-US"/>
          </a:p>
        </p:txBody>
      </p:sp>
    </p:spTree>
    <p:extLst>
      <p:ext uri="{BB962C8B-B14F-4D97-AF65-F5344CB8AC3E}">
        <p14:creationId xmlns:p14="http://schemas.microsoft.com/office/powerpoint/2010/main" val="130430271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ltLang="ja-JP" dirty="0" smtClean="0"/>
              <a:t>Summary</a:t>
            </a:r>
            <a:endParaRPr lang="en-US" dirty="0"/>
          </a:p>
        </p:txBody>
      </p:sp>
      <p:sp>
        <p:nvSpPr>
          <p:cNvPr id="4" name="Content Placeholder 3"/>
          <p:cNvSpPr>
            <a:spLocks noGrp="1"/>
          </p:cNvSpPr>
          <p:nvPr>
            <p:ph idx="1"/>
          </p:nvPr>
        </p:nvSpPr>
        <p:spPr>
          <a:xfrm>
            <a:off x="457200" y="1600200"/>
            <a:ext cx="8229600" cy="4420654"/>
          </a:xfrm>
        </p:spPr>
        <p:txBody>
          <a:bodyPr>
            <a:normAutofit/>
          </a:bodyPr>
          <a:lstStyle/>
          <a:p>
            <a:r>
              <a:rPr lang="en-US" altLang="ja-JP" dirty="0" smtClean="0"/>
              <a:t>Compared local and global memory versioning</a:t>
            </a:r>
            <a:r>
              <a:rPr lang="ja-JP" altLang="en-US" dirty="0" smtClean="0"/>
              <a:t> </a:t>
            </a:r>
            <a:r>
              <a:rPr lang="en-US" altLang="ja-JP" dirty="0" smtClean="0"/>
              <a:t>architectures</a:t>
            </a:r>
            <a:r>
              <a:rPr lang="ja-JP" altLang="en-US" dirty="0" smtClean="0"/>
              <a:t> </a:t>
            </a:r>
            <a:r>
              <a:rPr lang="en-US" altLang="ja-JP" dirty="0" smtClean="0"/>
              <a:t>for</a:t>
            </a:r>
            <a:r>
              <a:rPr lang="ja-JP" altLang="en-US" dirty="0" smtClean="0"/>
              <a:t> </a:t>
            </a:r>
            <a:r>
              <a:rPr lang="en-US" altLang="ja-JP" dirty="0" smtClean="0"/>
              <a:t>efficient</a:t>
            </a:r>
            <a:r>
              <a:rPr lang="ja-JP" altLang="en-US" dirty="0" smtClean="0"/>
              <a:t> </a:t>
            </a:r>
            <a:r>
              <a:rPr lang="en-US" altLang="ja-JP" dirty="0" smtClean="0"/>
              <a:t>versioning</a:t>
            </a:r>
          </a:p>
          <a:p>
            <a:r>
              <a:rPr lang="en-US" altLang="ja-JP" dirty="0" smtClean="0"/>
              <a:t>Findings</a:t>
            </a:r>
            <a:r>
              <a:rPr lang="ja-JP" altLang="en-US" dirty="0" smtClean="0"/>
              <a:t> </a:t>
            </a:r>
            <a:r>
              <a:rPr lang="en-US" altLang="ja-JP" dirty="0" smtClean="0"/>
              <a:t>from</a:t>
            </a:r>
            <a:r>
              <a:rPr lang="ja-JP" altLang="en-US" dirty="0" smtClean="0"/>
              <a:t> </a:t>
            </a:r>
            <a:r>
              <a:rPr lang="en-US" altLang="ja-JP" dirty="0" smtClean="0"/>
              <a:t>evaluation</a:t>
            </a:r>
          </a:p>
          <a:p>
            <a:pPr lvl="1"/>
            <a:r>
              <a:rPr lang="en-US" b="1" dirty="0"/>
              <a:t>Flat with change </a:t>
            </a:r>
            <a:r>
              <a:rPr lang="en-US" b="1" dirty="0" smtClean="0"/>
              <a:t>tracking: best </a:t>
            </a:r>
            <a:r>
              <a:rPr lang="en-US" b="1" dirty="0"/>
              <a:t>performance </a:t>
            </a:r>
            <a:r>
              <a:rPr lang="en-US" dirty="0"/>
              <a:t>in most cases</a:t>
            </a:r>
          </a:p>
          <a:p>
            <a:pPr lvl="1"/>
            <a:r>
              <a:rPr lang="en-US" b="1" dirty="0"/>
              <a:t>Log-structured </a:t>
            </a:r>
            <a:r>
              <a:rPr lang="en-US" b="1" dirty="0" smtClean="0"/>
              <a:t>array: </a:t>
            </a:r>
            <a:r>
              <a:rPr lang="en-US" dirty="0"/>
              <a:t>best choice </a:t>
            </a:r>
            <a:r>
              <a:rPr lang="en-US" dirty="0" smtClean="0"/>
              <a:t>for </a:t>
            </a:r>
            <a:r>
              <a:rPr lang="en-US" b="1" dirty="0" smtClean="0"/>
              <a:t>memory savings, uniform and low-cost recovery</a:t>
            </a:r>
          </a:p>
          <a:p>
            <a:r>
              <a:rPr lang="en-US" dirty="0" smtClean="0"/>
              <a:t>Future Work</a:t>
            </a:r>
          </a:p>
          <a:p>
            <a:pPr lvl="1"/>
            <a:r>
              <a:rPr lang="en-US" dirty="0"/>
              <a:t>Analysis of data redundancy inside the array, seeking a way to harden the array (e.g. error correction coding</a:t>
            </a:r>
            <a:r>
              <a:rPr lang="en-US" dirty="0" smtClean="0"/>
              <a:t>)</a:t>
            </a:r>
          </a:p>
          <a:p>
            <a:pPr lvl="1"/>
            <a:r>
              <a:rPr lang="en-US" dirty="0" smtClean="0"/>
              <a:t>Investigation on hardware/software architecture that allows fine-grain, efficient change tracking on remote memory</a:t>
            </a:r>
          </a:p>
          <a:p>
            <a:pPr lvl="1"/>
            <a:endParaRPr lang="en-US" dirty="0" smtClean="0"/>
          </a:p>
          <a:p>
            <a:pPr lvl="1"/>
            <a:endParaRPr lang="en-US" dirty="0"/>
          </a:p>
        </p:txBody>
      </p:sp>
      <p:sp>
        <p:nvSpPr>
          <p:cNvPr id="5" name="Date Placeholder 4"/>
          <p:cNvSpPr>
            <a:spLocks noGrp="1"/>
          </p:cNvSpPr>
          <p:nvPr>
            <p:ph type="dt" sz="half" idx="10"/>
          </p:nvPr>
        </p:nvSpPr>
        <p:spPr/>
        <p:txBody>
          <a:bodyPr/>
          <a:lstStyle/>
          <a:p>
            <a:r>
              <a:rPr lang="en-US" smtClean="0"/>
              <a:t>Dec 15, 2015</a:t>
            </a:r>
            <a:endParaRPr lang="en-US"/>
          </a:p>
        </p:txBody>
      </p:sp>
      <p:sp>
        <p:nvSpPr>
          <p:cNvPr id="6" name="Footer Placeholder 5"/>
          <p:cNvSpPr>
            <a:spLocks noGrp="1"/>
          </p:cNvSpPr>
          <p:nvPr>
            <p:ph type="ftr" sz="quarter" idx="11"/>
          </p:nvPr>
        </p:nvSpPr>
        <p:spPr/>
        <p:txBody>
          <a:bodyPr/>
          <a:lstStyle/>
          <a:p>
            <a:r>
              <a:rPr lang="en-US" smtClean="0"/>
              <a:t>Hajime Fujita, ICPADS 2015</a:t>
            </a:r>
            <a:endParaRPr lang="en-US"/>
          </a:p>
        </p:txBody>
      </p:sp>
      <p:sp>
        <p:nvSpPr>
          <p:cNvPr id="7" name="Slide Number Placeholder 6"/>
          <p:cNvSpPr>
            <a:spLocks noGrp="1"/>
          </p:cNvSpPr>
          <p:nvPr>
            <p:ph type="sldNum" sz="quarter" idx="12"/>
          </p:nvPr>
        </p:nvSpPr>
        <p:spPr/>
        <p:txBody>
          <a:bodyPr/>
          <a:lstStyle/>
          <a:p>
            <a:fld id="{BA9B540C-44DA-4F69-89C9-7C84606640D3}" type="slidenum">
              <a:rPr lang="en-US" smtClean="0"/>
              <a:pPr/>
              <a:t>27</a:t>
            </a:fld>
            <a:endParaRPr lang="en-US"/>
          </a:p>
        </p:txBody>
      </p:sp>
      <p:sp>
        <p:nvSpPr>
          <p:cNvPr id="8" name="TextBox 7"/>
          <p:cNvSpPr txBox="1"/>
          <p:nvPr/>
        </p:nvSpPr>
        <p:spPr>
          <a:xfrm>
            <a:off x="1384300" y="5846662"/>
            <a:ext cx="6121400" cy="584776"/>
          </a:xfrm>
          <a:prstGeom prst="rect">
            <a:avLst/>
          </a:prstGeom>
          <a:noFill/>
        </p:spPr>
        <p:txBody>
          <a:bodyPr wrap="square" rtlCol="0">
            <a:spAutoFit/>
          </a:bodyPr>
          <a:lstStyle/>
          <a:p>
            <a:pPr algn="ctr"/>
            <a:r>
              <a:rPr lang="en-US" sz="3200" dirty="0" smtClean="0"/>
              <a:t>http://</a:t>
            </a:r>
            <a:r>
              <a:rPr lang="en-US" sz="3200" dirty="0" err="1" smtClean="0"/>
              <a:t>gvr.cs.uchicago.edu</a:t>
            </a:r>
            <a:endParaRPr lang="en-US" sz="3200" dirty="0"/>
          </a:p>
        </p:txBody>
      </p:sp>
    </p:spTree>
    <p:extLst>
      <p:ext uri="{BB962C8B-B14F-4D97-AF65-F5344CB8AC3E}">
        <p14:creationId xmlns:p14="http://schemas.microsoft.com/office/powerpoint/2010/main" val="194079835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ltLang="ja-JP" dirty="0" smtClean="0"/>
              <a:t>Backup</a:t>
            </a:r>
            <a:endParaRPr lang="en-US" dirty="0"/>
          </a:p>
        </p:txBody>
      </p:sp>
      <p:sp>
        <p:nvSpPr>
          <p:cNvPr id="8" name="Text Placeholder 7"/>
          <p:cNvSpPr>
            <a:spLocks noGrp="1"/>
          </p:cNvSpPr>
          <p:nvPr>
            <p:ph type="body" idx="1"/>
          </p:nvPr>
        </p:nvSpPr>
        <p:spPr/>
        <p:txBody>
          <a:bodyPr/>
          <a:lstStyle/>
          <a:p>
            <a:endParaRPr lang="en-US"/>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28</a:t>
            </a:fld>
            <a:endParaRPr lang="en-US"/>
          </a:p>
        </p:txBody>
      </p:sp>
    </p:spTree>
    <p:extLst>
      <p:ext uri="{BB962C8B-B14F-4D97-AF65-F5344CB8AC3E}">
        <p14:creationId xmlns:p14="http://schemas.microsoft.com/office/powerpoint/2010/main" val="50908348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sz="4400" dirty="0" smtClean="0"/>
              <a:t>Fine-grain</a:t>
            </a:r>
            <a:r>
              <a:rPr lang="ja-JP" altLang="en-US" sz="4400" dirty="0" smtClean="0"/>
              <a:t> </a:t>
            </a:r>
            <a:r>
              <a:rPr lang="en-US" altLang="ja-JP" sz="4400" dirty="0" smtClean="0"/>
              <a:t>Comparison</a:t>
            </a:r>
            <a:r>
              <a:rPr lang="ja-JP" altLang="en-US" sz="4400" dirty="0" smtClean="0"/>
              <a:t> </a:t>
            </a:r>
            <a:r>
              <a:rPr lang="en-US" altLang="ja-JP" sz="4400" dirty="0" smtClean="0"/>
              <a:t>on</a:t>
            </a:r>
            <a:r>
              <a:rPr lang="ja-JP" altLang="en-US" sz="4400" dirty="0" smtClean="0"/>
              <a:t> </a:t>
            </a:r>
            <a:r>
              <a:rPr lang="en-US" altLang="ja-JP" sz="4400" dirty="0" smtClean="0"/>
              <a:t>Memory Change</a:t>
            </a:r>
            <a:r>
              <a:rPr lang="ja-JP" altLang="en-US" sz="4400" dirty="0" smtClean="0"/>
              <a:t> </a:t>
            </a:r>
            <a:r>
              <a:rPr lang="en-US" altLang="ja-JP" sz="4400" dirty="0" smtClean="0"/>
              <a:t>Tracking (1)</a:t>
            </a:r>
            <a:endParaRPr lang="en-US" sz="4400" dirty="0"/>
          </a:p>
        </p:txBody>
      </p:sp>
      <p:sp>
        <p:nvSpPr>
          <p:cNvPr id="3" name="Content Placeholder 2"/>
          <p:cNvSpPr>
            <a:spLocks noGrp="1"/>
          </p:cNvSpPr>
          <p:nvPr>
            <p:ph idx="1"/>
          </p:nvPr>
        </p:nvSpPr>
        <p:spPr>
          <a:xfrm>
            <a:off x="457200" y="1600200"/>
            <a:ext cx="8229600" cy="1009713"/>
          </a:xfrm>
        </p:spPr>
        <p:txBody>
          <a:bodyPr/>
          <a:lstStyle/>
          <a:p>
            <a:r>
              <a:rPr lang="en-US" dirty="0" smtClean="0"/>
              <a:t>Memory access latency of the first write to each page</a:t>
            </a:r>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29</a:t>
            </a:fld>
            <a:endParaRPr lang="en-US"/>
          </a:p>
        </p:txBody>
      </p:sp>
      <p:pic>
        <p:nvPicPr>
          <p:cNvPr id="8" name="Picture 7"/>
          <p:cNvPicPr>
            <a:picLocks noChangeAspect="1"/>
          </p:cNvPicPr>
          <p:nvPr/>
        </p:nvPicPr>
        <p:blipFill>
          <a:blip r:embed="rId2"/>
          <a:stretch>
            <a:fillRect/>
          </a:stretch>
        </p:blipFill>
        <p:spPr>
          <a:xfrm>
            <a:off x="990803" y="2311950"/>
            <a:ext cx="4063057" cy="3891723"/>
          </a:xfrm>
          <a:prstGeom prst="rect">
            <a:avLst/>
          </a:prstGeom>
        </p:spPr>
      </p:pic>
      <p:sp>
        <p:nvSpPr>
          <p:cNvPr id="9" name="TextBox 8"/>
          <p:cNvSpPr txBox="1"/>
          <p:nvPr/>
        </p:nvSpPr>
        <p:spPr>
          <a:xfrm>
            <a:off x="4401930" y="3104508"/>
            <a:ext cx="4141348" cy="646331"/>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285750" indent="-285750">
              <a:buFont typeface="Arial"/>
              <a:buChar char="•"/>
            </a:pPr>
            <a:r>
              <a:rPr lang="en-US" altLang="ja-JP" dirty="0" smtClean="0"/>
              <a:t>Kernel</a:t>
            </a:r>
            <a:r>
              <a:rPr lang="ja-JP" altLang="en-US" dirty="0" smtClean="0"/>
              <a:t> </a:t>
            </a:r>
            <a:r>
              <a:rPr lang="en-US" altLang="ja-JP" dirty="0" smtClean="0"/>
              <a:t>change</a:t>
            </a:r>
            <a:r>
              <a:rPr lang="ja-JP" altLang="en-US" dirty="0" smtClean="0"/>
              <a:t> </a:t>
            </a:r>
            <a:r>
              <a:rPr lang="en-US" altLang="ja-JP" dirty="0" smtClean="0"/>
              <a:t>tracking</a:t>
            </a:r>
            <a:r>
              <a:rPr lang="ja-JP" altLang="en-US" dirty="0" smtClean="0"/>
              <a:t> </a:t>
            </a:r>
            <a:r>
              <a:rPr lang="en-US" altLang="ja-JP" dirty="0" smtClean="0"/>
              <a:t>has</a:t>
            </a:r>
            <a:r>
              <a:rPr lang="ja-JP" altLang="en-US" dirty="0" smtClean="0"/>
              <a:t> </a:t>
            </a:r>
            <a:r>
              <a:rPr lang="en-US" altLang="ja-JP" dirty="0" smtClean="0"/>
              <a:t>higher</a:t>
            </a:r>
            <a:r>
              <a:rPr lang="ja-JP" altLang="en-US" dirty="0" smtClean="0"/>
              <a:t> </a:t>
            </a:r>
            <a:r>
              <a:rPr lang="en-US" altLang="ja-JP" dirty="0" smtClean="0"/>
              <a:t>latency</a:t>
            </a:r>
            <a:r>
              <a:rPr lang="ja-JP" altLang="en-US" dirty="0" smtClean="0"/>
              <a:t> </a:t>
            </a:r>
            <a:r>
              <a:rPr lang="en-US" altLang="ja-JP" dirty="0" smtClean="0"/>
              <a:t>due</a:t>
            </a:r>
            <a:r>
              <a:rPr lang="ja-JP" altLang="en-US" dirty="0" smtClean="0"/>
              <a:t> </a:t>
            </a:r>
            <a:r>
              <a:rPr lang="en-US" altLang="ja-JP" dirty="0" smtClean="0"/>
              <a:t>to</a:t>
            </a:r>
            <a:r>
              <a:rPr lang="ja-JP" altLang="en-US" dirty="0" smtClean="0"/>
              <a:t> </a:t>
            </a:r>
            <a:r>
              <a:rPr lang="en-US" altLang="ja-JP" dirty="0" smtClean="0"/>
              <a:t>page</a:t>
            </a:r>
            <a:r>
              <a:rPr lang="ja-JP" altLang="en-US" dirty="0" smtClean="0"/>
              <a:t> </a:t>
            </a:r>
            <a:r>
              <a:rPr lang="en-US" altLang="ja-JP" dirty="0" smtClean="0"/>
              <a:t>fault</a:t>
            </a:r>
            <a:r>
              <a:rPr lang="ja-JP" altLang="en-US" dirty="0" smtClean="0"/>
              <a:t> </a:t>
            </a:r>
            <a:r>
              <a:rPr lang="en-US" altLang="ja-JP" dirty="0" smtClean="0"/>
              <a:t>handling</a:t>
            </a:r>
            <a:endParaRPr lang="en-US" dirty="0" smtClean="0"/>
          </a:p>
        </p:txBody>
      </p:sp>
    </p:spTree>
    <p:extLst>
      <p:ext uri="{BB962C8B-B14F-4D97-AF65-F5344CB8AC3E}">
        <p14:creationId xmlns:p14="http://schemas.microsoft.com/office/powerpoint/2010/main" val="40750789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Background</a:t>
            </a:r>
            <a:endParaRPr lang="en-US" dirty="0"/>
          </a:p>
        </p:txBody>
      </p:sp>
      <p:sp>
        <p:nvSpPr>
          <p:cNvPr id="3" name="Content Placeholder 2"/>
          <p:cNvSpPr>
            <a:spLocks noGrp="1"/>
          </p:cNvSpPr>
          <p:nvPr>
            <p:ph idx="1"/>
          </p:nvPr>
        </p:nvSpPr>
        <p:spPr>
          <a:xfrm>
            <a:off x="457200" y="1600200"/>
            <a:ext cx="8229600" cy="3310467"/>
          </a:xfrm>
        </p:spPr>
        <p:txBody>
          <a:bodyPr>
            <a:normAutofit/>
          </a:bodyPr>
          <a:lstStyle/>
          <a:p>
            <a:r>
              <a:rPr lang="en-US" altLang="ja-JP" dirty="0" smtClean="0"/>
              <a:t>High error rate in large-scale</a:t>
            </a:r>
            <a:r>
              <a:rPr lang="ja-JP" altLang="en-US" dirty="0" smtClean="0"/>
              <a:t> </a:t>
            </a:r>
            <a:r>
              <a:rPr lang="en-US" altLang="ja-JP" dirty="0" smtClean="0"/>
              <a:t>supercomputers</a:t>
            </a:r>
          </a:p>
          <a:p>
            <a:r>
              <a:rPr lang="en-US" altLang="ja-JP" dirty="0" smtClean="0"/>
              <a:t>Growing</a:t>
            </a:r>
            <a:r>
              <a:rPr lang="ja-JP" altLang="en-US" dirty="0" smtClean="0"/>
              <a:t> </a:t>
            </a:r>
            <a:r>
              <a:rPr lang="en-US" altLang="ja-JP" dirty="0" smtClean="0"/>
              <a:t>concern </a:t>
            </a:r>
            <a:r>
              <a:rPr lang="en-US" altLang="ja-JP" dirty="0"/>
              <a:t>about </a:t>
            </a:r>
            <a:r>
              <a:rPr lang="en-US" altLang="ja-JP" b="1" dirty="0"/>
              <a:t>latent errors </a:t>
            </a:r>
            <a:r>
              <a:rPr lang="en-US" altLang="ja-JP" dirty="0" smtClean="0"/>
              <a:t>(e.g.</a:t>
            </a:r>
            <a:r>
              <a:rPr lang="ja-JP" altLang="en-US" dirty="0" smtClean="0"/>
              <a:t> </a:t>
            </a:r>
            <a:r>
              <a:rPr lang="en-US" altLang="ja-JP" b="1" dirty="0" smtClean="0"/>
              <a:t>silent </a:t>
            </a:r>
            <a:r>
              <a:rPr lang="en-US" altLang="ja-JP" b="1" dirty="0"/>
              <a:t>data </a:t>
            </a:r>
            <a:r>
              <a:rPr lang="en-US" altLang="ja-JP" b="1" dirty="0" smtClean="0"/>
              <a:t>corruption</a:t>
            </a:r>
            <a:r>
              <a:rPr lang="en-US" altLang="ja-JP" dirty="0" smtClean="0"/>
              <a:t>)</a:t>
            </a:r>
            <a:endParaRPr lang="en-US" altLang="ja-JP" dirty="0"/>
          </a:p>
          <a:p>
            <a:pPr lvl="1"/>
            <a:r>
              <a:rPr lang="en-US" altLang="ja-JP" dirty="0"/>
              <a:t>Errors that have latency between </a:t>
            </a:r>
            <a:r>
              <a:rPr lang="en-US" altLang="ja-JP" dirty="0" smtClean="0"/>
              <a:t>their occurrence </a:t>
            </a:r>
            <a:r>
              <a:rPr lang="en-US" altLang="ja-JP" dirty="0"/>
              <a:t>and </a:t>
            </a:r>
            <a:r>
              <a:rPr lang="en-US" altLang="ja-JP" dirty="0" smtClean="0"/>
              <a:t>detection</a:t>
            </a:r>
          </a:p>
          <a:p>
            <a:r>
              <a:rPr lang="en-US" altLang="ja-JP" b="1" dirty="0" smtClean="0"/>
              <a:t>Multi-versioned data store </a:t>
            </a:r>
            <a:r>
              <a:rPr lang="en-US" altLang="ja-JP" dirty="0" smtClean="0"/>
              <a:t>being a promising approach to address latent errors</a:t>
            </a:r>
            <a:endParaRPr lang="en-US" altLang="ja-JP" dirty="0"/>
          </a:p>
        </p:txBody>
      </p:sp>
      <p:sp>
        <p:nvSpPr>
          <p:cNvPr id="5" name="Date Placeholder 4"/>
          <p:cNvSpPr>
            <a:spLocks noGrp="1"/>
          </p:cNvSpPr>
          <p:nvPr>
            <p:ph type="dt" sz="half" idx="10"/>
          </p:nvPr>
        </p:nvSpPr>
        <p:spPr/>
        <p:txBody>
          <a:bodyPr/>
          <a:lstStyle/>
          <a:p>
            <a:r>
              <a:rPr lang="en-US" smtClean="0"/>
              <a:t>Dec 15, 2015</a:t>
            </a:r>
            <a:endParaRPr lang="en-US"/>
          </a:p>
        </p:txBody>
      </p:sp>
      <p:sp>
        <p:nvSpPr>
          <p:cNvPr id="6" name="Footer Placeholder 5"/>
          <p:cNvSpPr>
            <a:spLocks noGrp="1"/>
          </p:cNvSpPr>
          <p:nvPr>
            <p:ph type="ftr" sz="quarter" idx="11"/>
          </p:nvPr>
        </p:nvSpPr>
        <p:spPr/>
        <p:txBody>
          <a:bodyPr/>
          <a:lstStyle/>
          <a:p>
            <a:r>
              <a:rPr lang="en-US" smtClean="0"/>
              <a:t>Hajime Fujita, ICPADS 2015</a:t>
            </a:r>
            <a:endParaRPr lang="en-US"/>
          </a:p>
        </p:txBody>
      </p:sp>
      <p:sp>
        <p:nvSpPr>
          <p:cNvPr id="7" name="Slide Number Placeholder 6"/>
          <p:cNvSpPr>
            <a:spLocks noGrp="1"/>
          </p:cNvSpPr>
          <p:nvPr>
            <p:ph type="sldNum" sz="quarter" idx="12"/>
          </p:nvPr>
        </p:nvSpPr>
        <p:spPr/>
        <p:txBody>
          <a:bodyPr/>
          <a:lstStyle/>
          <a:p>
            <a:fld id="{BA9B540C-44DA-4F69-89C9-7C84606640D3}" type="slidenum">
              <a:rPr lang="en-US" smtClean="0"/>
              <a:pPr/>
              <a:t>3</a:t>
            </a:fld>
            <a:endParaRPr lang="en-US"/>
          </a:p>
        </p:txBody>
      </p:sp>
    </p:spTree>
    <p:extLst>
      <p:ext uri="{BB962C8B-B14F-4D97-AF65-F5344CB8AC3E}">
        <p14:creationId xmlns:p14="http://schemas.microsoft.com/office/powerpoint/2010/main" val="25332795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smtClean="0"/>
              <a:t>Performance Comparison</a:t>
            </a:r>
            <a:r>
              <a:rPr lang="ja-JP" altLang="en-US" sz="4800" dirty="0" smtClean="0"/>
              <a:t> </a:t>
            </a:r>
            <a:r>
              <a:rPr lang="en-US" altLang="ja-JP" sz="4800" dirty="0" smtClean="0"/>
              <a:t>(2)</a:t>
            </a:r>
            <a:endParaRPr lang="en-US" sz="4800" dirty="0"/>
          </a:p>
        </p:txBody>
      </p:sp>
      <p:sp>
        <p:nvSpPr>
          <p:cNvPr id="4" name="Rectangle 3"/>
          <p:cNvSpPr/>
          <p:nvPr/>
        </p:nvSpPr>
        <p:spPr>
          <a:xfrm>
            <a:off x="484939" y="4429308"/>
            <a:ext cx="8201861" cy="461665"/>
          </a:xfrm>
          <a:prstGeom prst="rect">
            <a:avLst/>
          </a:prstGeom>
        </p:spPr>
        <p:txBody>
          <a:bodyPr wrap="square">
            <a:spAutoFit/>
          </a:bodyPr>
          <a:lstStyle/>
          <a:p>
            <a:r>
              <a:rPr lang="en-US" baseline="30000" dirty="0" smtClean="0"/>
              <a:t>Performance </a:t>
            </a:r>
            <a:r>
              <a:rPr lang="en-US" baseline="30000" dirty="0"/>
              <a:t>over various versioning frequency, RMA, #</a:t>
            </a:r>
            <a:r>
              <a:rPr lang="en-US" baseline="30000" dirty="0" err="1"/>
              <a:t>procs</a:t>
            </a:r>
            <a:r>
              <a:rPr lang="en-US" baseline="30000" dirty="0"/>
              <a:t>=32, block size=4096B, array size=512MB/</a:t>
            </a:r>
            <a:r>
              <a:rPr lang="en-US" baseline="30000" dirty="0" err="1"/>
              <a:t>proc</a:t>
            </a:r>
            <a:r>
              <a:rPr lang="en-US" baseline="30000" dirty="0"/>
              <a:t>, read ratio=50%</a:t>
            </a:r>
            <a:endParaRPr lang="en-US" dirty="0"/>
          </a:p>
        </p:txBody>
      </p:sp>
      <p:sp>
        <p:nvSpPr>
          <p:cNvPr id="5" name="TextBox 4"/>
          <p:cNvSpPr txBox="1"/>
          <p:nvPr/>
        </p:nvSpPr>
        <p:spPr>
          <a:xfrm>
            <a:off x="659165" y="4890973"/>
            <a:ext cx="8027635" cy="3693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285750" indent="-285750">
              <a:buFont typeface="Arial"/>
              <a:buChar char="•"/>
            </a:pPr>
            <a:r>
              <a:rPr lang="en-US" dirty="0" smtClean="0"/>
              <a:t>Log-structured array works better for localized (smaller k) access pattern</a:t>
            </a:r>
          </a:p>
        </p:txBody>
      </p:sp>
      <p:sp>
        <p:nvSpPr>
          <p:cNvPr id="6" name="Date Placeholder 5"/>
          <p:cNvSpPr>
            <a:spLocks noGrp="1"/>
          </p:cNvSpPr>
          <p:nvPr>
            <p:ph type="dt" sz="half" idx="10"/>
          </p:nvPr>
        </p:nvSpPr>
        <p:spPr/>
        <p:txBody>
          <a:bodyPr/>
          <a:lstStyle/>
          <a:p>
            <a:r>
              <a:rPr lang="en-US" smtClean="0"/>
              <a:t>Dec 15, 2015</a:t>
            </a:r>
            <a:endParaRPr lang="en-US"/>
          </a:p>
        </p:txBody>
      </p:sp>
      <p:sp>
        <p:nvSpPr>
          <p:cNvPr id="7" name="Footer Placeholder 6"/>
          <p:cNvSpPr>
            <a:spLocks noGrp="1"/>
          </p:cNvSpPr>
          <p:nvPr>
            <p:ph type="ftr" sz="quarter" idx="11"/>
          </p:nvPr>
        </p:nvSpPr>
        <p:spPr/>
        <p:txBody>
          <a:bodyPr/>
          <a:lstStyle/>
          <a:p>
            <a:r>
              <a:rPr lang="en-US" smtClean="0"/>
              <a:t>Hajime Fujita, ICPADS 2015</a:t>
            </a:r>
            <a:endParaRPr lang="en-US"/>
          </a:p>
        </p:txBody>
      </p:sp>
      <p:sp>
        <p:nvSpPr>
          <p:cNvPr id="8" name="Slide Number Placeholder 7"/>
          <p:cNvSpPr>
            <a:spLocks noGrp="1"/>
          </p:cNvSpPr>
          <p:nvPr>
            <p:ph type="sldNum" sz="quarter" idx="12"/>
          </p:nvPr>
        </p:nvSpPr>
        <p:spPr/>
        <p:txBody>
          <a:bodyPr/>
          <a:lstStyle/>
          <a:p>
            <a:fld id="{BA9B540C-44DA-4F69-89C9-7C84606640D3}" type="slidenum">
              <a:rPr lang="en-US" smtClean="0"/>
              <a:pPr/>
              <a:t>30</a:t>
            </a:fld>
            <a:endParaRPr lang="en-US"/>
          </a:p>
        </p:txBody>
      </p:sp>
      <p:pic>
        <p:nvPicPr>
          <p:cNvPr id="9" name="Picture 8"/>
          <p:cNvPicPr>
            <a:picLocks noChangeAspect="1"/>
          </p:cNvPicPr>
          <p:nvPr/>
        </p:nvPicPr>
        <p:blipFill>
          <a:blip r:embed="rId2"/>
          <a:stretch>
            <a:fillRect/>
          </a:stretch>
        </p:blipFill>
        <p:spPr>
          <a:xfrm>
            <a:off x="484938" y="1707488"/>
            <a:ext cx="8101035" cy="2721819"/>
          </a:xfrm>
          <a:prstGeom prst="rect">
            <a:avLst/>
          </a:prstGeom>
        </p:spPr>
      </p:pic>
    </p:spTree>
    <p:extLst>
      <p:ext uri="{BB962C8B-B14F-4D97-AF65-F5344CB8AC3E}">
        <p14:creationId xmlns:p14="http://schemas.microsoft.com/office/powerpoint/2010/main" val="244349263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Memory</a:t>
            </a:r>
            <a:r>
              <a:rPr lang="ja-JP" altLang="en-US" dirty="0"/>
              <a:t> </a:t>
            </a:r>
            <a:r>
              <a:rPr lang="en-US" altLang="ja-JP" dirty="0" smtClean="0"/>
              <a:t>Consumption</a:t>
            </a:r>
            <a:endParaRPr lang="en-US" dirty="0"/>
          </a:p>
        </p:txBody>
      </p:sp>
      <p:sp>
        <p:nvSpPr>
          <p:cNvPr id="3" name="Date Placeholder 2"/>
          <p:cNvSpPr>
            <a:spLocks noGrp="1"/>
          </p:cNvSpPr>
          <p:nvPr>
            <p:ph type="dt" sz="half" idx="10"/>
          </p:nvPr>
        </p:nvSpPr>
        <p:spPr/>
        <p:txBody>
          <a:bodyPr/>
          <a:lstStyle/>
          <a:p>
            <a:r>
              <a:rPr lang="en-US" smtClean="0"/>
              <a:t>Dec 15, 2015</a:t>
            </a:r>
            <a:endParaRPr lang="en-US"/>
          </a:p>
        </p:txBody>
      </p:sp>
      <p:sp>
        <p:nvSpPr>
          <p:cNvPr id="4" name="Footer Placeholder 3"/>
          <p:cNvSpPr>
            <a:spLocks noGrp="1"/>
          </p:cNvSpPr>
          <p:nvPr>
            <p:ph type="ftr" sz="quarter" idx="11"/>
          </p:nvPr>
        </p:nvSpPr>
        <p:spPr/>
        <p:txBody>
          <a:bodyPr/>
          <a:lstStyle/>
          <a:p>
            <a:r>
              <a:rPr lang="en-US" smtClean="0"/>
              <a:t>Hajime Fujita, ICPADS 2015</a:t>
            </a:r>
            <a:endParaRPr lang="en-US"/>
          </a:p>
        </p:txBody>
      </p:sp>
      <p:sp>
        <p:nvSpPr>
          <p:cNvPr id="5" name="Slide Number Placeholder 4"/>
          <p:cNvSpPr>
            <a:spLocks noGrp="1"/>
          </p:cNvSpPr>
          <p:nvPr>
            <p:ph type="sldNum" sz="quarter" idx="12"/>
          </p:nvPr>
        </p:nvSpPr>
        <p:spPr/>
        <p:txBody>
          <a:bodyPr/>
          <a:lstStyle/>
          <a:p>
            <a:fld id="{BA9B540C-44DA-4F69-89C9-7C84606640D3}" type="slidenum">
              <a:rPr lang="en-US" smtClean="0"/>
              <a:pPr/>
              <a:t>31</a:t>
            </a:fld>
            <a:endParaRPr lang="en-US"/>
          </a:p>
        </p:txBody>
      </p:sp>
      <p:pic>
        <p:nvPicPr>
          <p:cNvPr id="6" name="Picture 5"/>
          <p:cNvPicPr>
            <a:picLocks noChangeAspect="1"/>
          </p:cNvPicPr>
          <p:nvPr/>
        </p:nvPicPr>
        <p:blipFill>
          <a:blip r:embed="rId2"/>
          <a:stretch>
            <a:fillRect/>
          </a:stretch>
        </p:blipFill>
        <p:spPr>
          <a:xfrm>
            <a:off x="659165" y="2005741"/>
            <a:ext cx="8169474" cy="2558118"/>
          </a:xfrm>
          <a:prstGeom prst="rect">
            <a:avLst/>
          </a:prstGeom>
        </p:spPr>
      </p:pic>
      <p:sp>
        <p:nvSpPr>
          <p:cNvPr id="7" name="TextBox 6"/>
          <p:cNvSpPr txBox="1"/>
          <p:nvPr/>
        </p:nvSpPr>
        <p:spPr>
          <a:xfrm>
            <a:off x="659165" y="4890973"/>
            <a:ext cx="8027635" cy="1477328"/>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285750" indent="-285750">
              <a:buFont typeface="Arial"/>
              <a:buChar char="•"/>
            </a:pPr>
            <a:r>
              <a:rPr lang="en-US" altLang="ja-JP" dirty="0" smtClean="0"/>
              <a:t>Log-structured</a:t>
            </a:r>
            <a:r>
              <a:rPr lang="ja-JP" altLang="en-US" dirty="0" smtClean="0"/>
              <a:t> </a:t>
            </a:r>
            <a:r>
              <a:rPr lang="en-US" altLang="ja-JP" dirty="0" smtClean="0"/>
              <a:t>array</a:t>
            </a:r>
            <a:r>
              <a:rPr lang="ja-JP" altLang="en-US" dirty="0"/>
              <a:t> </a:t>
            </a:r>
            <a:r>
              <a:rPr lang="en-US" altLang="ja-JP" dirty="0" smtClean="0"/>
              <a:t>requires</a:t>
            </a:r>
            <a:r>
              <a:rPr lang="ja-JP" altLang="en-US" dirty="0" smtClean="0"/>
              <a:t> </a:t>
            </a:r>
            <a:r>
              <a:rPr lang="en-US" altLang="ja-JP" dirty="0" smtClean="0"/>
              <a:t>the</a:t>
            </a:r>
            <a:r>
              <a:rPr lang="ja-JP" altLang="en-US" dirty="0" smtClean="0"/>
              <a:t> </a:t>
            </a:r>
            <a:r>
              <a:rPr lang="en-US" altLang="ja-JP" dirty="0" smtClean="0"/>
              <a:t>least</a:t>
            </a:r>
            <a:r>
              <a:rPr lang="ja-JP" altLang="en-US" dirty="0" smtClean="0"/>
              <a:t> </a:t>
            </a:r>
            <a:r>
              <a:rPr lang="en-US" altLang="ja-JP" dirty="0" smtClean="0"/>
              <a:t>amount</a:t>
            </a:r>
            <a:r>
              <a:rPr lang="ja-JP" altLang="en-US" dirty="0" smtClean="0"/>
              <a:t> </a:t>
            </a:r>
            <a:r>
              <a:rPr lang="en-US" altLang="ja-JP" dirty="0" smtClean="0"/>
              <a:t>of</a:t>
            </a:r>
            <a:r>
              <a:rPr lang="ja-JP" altLang="en-US" dirty="0" smtClean="0"/>
              <a:t> </a:t>
            </a:r>
            <a:r>
              <a:rPr lang="en-US" altLang="ja-JP" dirty="0" smtClean="0"/>
              <a:t>memory</a:t>
            </a:r>
            <a:endParaRPr lang="en-US" altLang="ja-JP" dirty="0"/>
          </a:p>
          <a:p>
            <a:pPr marL="285750" indent="-285750">
              <a:buFont typeface="Arial"/>
              <a:buChar char="•"/>
            </a:pPr>
            <a:r>
              <a:rPr lang="en-US" altLang="ja-JP" dirty="0" smtClean="0"/>
              <a:t>Undo</a:t>
            </a:r>
            <a:r>
              <a:rPr lang="ja-JP" altLang="en-US" dirty="0" smtClean="0"/>
              <a:t> </a:t>
            </a:r>
            <a:r>
              <a:rPr lang="en-US" altLang="ja-JP" dirty="0" smtClean="0"/>
              <a:t>versioning</a:t>
            </a:r>
            <a:r>
              <a:rPr lang="ja-JP" altLang="en-US" dirty="0" smtClean="0"/>
              <a:t> </a:t>
            </a:r>
            <a:r>
              <a:rPr lang="en-US" altLang="ja-JP" dirty="0" smtClean="0"/>
              <a:t>requires</a:t>
            </a:r>
            <a:r>
              <a:rPr lang="ja-JP" altLang="en-US" dirty="0" smtClean="0"/>
              <a:t> </a:t>
            </a:r>
            <a:r>
              <a:rPr lang="en-US" altLang="ja-JP" dirty="0" smtClean="0"/>
              <a:t>additional</a:t>
            </a:r>
            <a:r>
              <a:rPr lang="ja-JP" altLang="en-US" dirty="0" smtClean="0"/>
              <a:t> </a:t>
            </a:r>
            <a:r>
              <a:rPr lang="en-US" altLang="ja-JP" dirty="0" smtClean="0"/>
              <a:t>memory</a:t>
            </a:r>
            <a:r>
              <a:rPr lang="ja-JP" altLang="en-US" dirty="0" smtClean="0"/>
              <a:t> </a:t>
            </a:r>
            <a:r>
              <a:rPr lang="en-US" altLang="ja-JP" dirty="0" smtClean="0"/>
              <a:t>for</a:t>
            </a:r>
            <a:r>
              <a:rPr lang="ja-JP" altLang="en-US" dirty="0" smtClean="0"/>
              <a:t> </a:t>
            </a:r>
            <a:r>
              <a:rPr lang="en-US" altLang="ja-JP" dirty="0" smtClean="0"/>
              <a:t>the</a:t>
            </a:r>
            <a:r>
              <a:rPr lang="ja-JP" altLang="en-US" dirty="0" smtClean="0"/>
              <a:t> </a:t>
            </a:r>
            <a:r>
              <a:rPr lang="en-US" altLang="ja-JP" dirty="0" smtClean="0"/>
              <a:t>undo</a:t>
            </a:r>
            <a:r>
              <a:rPr lang="ja-JP" altLang="en-US" dirty="0" smtClean="0"/>
              <a:t> </a:t>
            </a:r>
            <a:r>
              <a:rPr lang="en-US" altLang="ja-JP" dirty="0" smtClean="0"/>
              <a:t>buffer</a:t>
            </a:r>
          </a:p>
          <a:p>
            <a:pPr marL="285750" indent="-285750">
              <a:buFont typeface="Arial"/>
              <a:buChar char="•"/>
            </a:pPr>
            <a:r>
              <a:rPr lang="en-US" altLang="ja-JP" dirty="0" smtClean="0"/>
              <a:t>Flat array requires fixed amount of memory, regardless of locality</a:t>
            </a:r>
          </a:p>
          <a:p>
            <a:pPr marL="285750" indent="-285750">
              <a:buFont typeface="Arial"/>
              <a:buChar char="•"/>
            </a:pPr>
            <a:r>
              <a:rPr lang="en-US" altLang="ja-JP" dirty="0" smtClean="0"/>
              <a:t>For flat with tracking and log array, higher locality incurs lower memory consumption</a:t>
            </a:r>
          </a:p>
        </p:txBody>
      </p:sp>
    </p:spTree>
    <p:extLst>
      <p:ext uri="{BB962C8B-B14F-4D97-AF65-F5344CB8AC3E}">
        <p14:creationId xmlns:p14="http://schemas.microsoft.com/office/powerpoint/2010/main" val="404408786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Incremental/</a:t>
            </a:r>
            <a:r>
              <a:rPr lang="en-US" dirty="0" err="1" smtClean="0"/>
              <a:t>decremental</a:t>
            </a:r>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32</a:t>
            </a:fld>
            <a:endParaRPr lang="en-US"/>
          </a:p>
        </p:txBody>
      </p:sp>
      <p:pic>
        <p:nvPicPr>
          <p:cNvPr id="7" name="Picture 6" descr="incremental-versioning.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165" y="2361911"/>
            <a:ext cx="3801635" cy="2099254"/>
          </a:xfrm>
          <a:prstGeom prst="rect">
            <a:avLst/>
          </a:prstGeom>
        </p:spPr>
      </p:pic>
      <p:pic>
        <p:nvPicPr>
          <p:cNvPr id="8" name="Picture 7" descr="decremental-versioning.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9255" y="2361910"/>
            <a:ext cx="4077545" cy="2540289"/>
          </a:xfrm>
          <a:prstGeom prst="rect">
            <a:avLst/>
          </a:prstGeom>
        </p:spPr>
      </p:pic>
    </p:spTree>
    <p:extLst>
      <p:ext uri="{BB962C8B-B14F-4D97-AF65-F5344CB8AC3E}">
        <p14:creationId xmlns:p14="http://schemas.microsoft.com/office/powerpoint/2010/main" val="244465023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sz="4800" dirty="0" smtClean="0"/>
              <a:t>Full Version</a:t>
            </a:r>
            <a:r>
              <a:rPr lang="ja-JP" altLang="en-US" sz="4800" dirty="0" smtClean="0"/>
              <a:t> </a:t>
            </a:r>
            <a:r>
              <a:rPr lang="en-US" altLang="ja-JP" sz="4800" dirty="0" smtClean="0"/>
              <a:t>Retrieval Cost</a:t>
            </a:r>
            <a:endParaRPr lang="en-US" sz="4800" dirty="0"/>
          </a:p>
        </p:txBody>
      </p:sp>
      <p:sp>
        <p:nvSpPr>
          <p:cNvPr id="6" name="Date Placeholder 5"/>
          <p:cNvSpPr>
            <a:spLocks noGrp="1"/>
          </p:cNvSpPr>
          <p:nvPr>
            <p:ph type="dt" sz="half" idx="10"/>
          </p:nvPr>
        </p:nvSpPr>
        <p:spPr/>
        <p:txBody>
          <a:bodyPr/>
          <a:lstStyle/>
          <a:p>
            <a:r>
              <a:rPr lang="en-US" smtClean="0"/>
              <a:t>Dec 15, 2015</a:t>
            </a:r>
            <a:endParaRPr lang="en-US"/>
          </a:p>
        </p:txBody>
      </p:sp>
      <p:sp>
        <p:nvSpPr>
          <p:cNvPr id="7" name="Footer Placeholder 6"/>
          <p:cNvSpPr>
            <a:spLocks noGrp="1"/>
          </p:cNvSpPr>
          <p:nvPr>
            <p:ph type="ftr" sz="quarter" idx="11"/>
          </p:nvPr>
        </p:nvSpPr>
        <p:spPr/>
        <p:txBody>
          <a:bodyPr/>
          <a:lstStyle/>
          <a:p>
            <a:r>
              <a:rPr lang="en-US" smtClean="0"/>
              <a:t>Hajime Fujita, ICPADS 2015</a:t>
            </a:r>
            <a:endParaRPr lang="en-US"/>
          </a:p>
        </p:txBody>
      </p:sp>
      <p:sp>
        <p:nvSpPr>
          <p:cNvPr id="8" name="Slide Number Placeholder 7"/>
          <p:cNvSpPr>
            <a:spLocks noGrp="1"/>
          </p:cNvSpPr>
          <p:nvPr>
            <p:ph type="sldNum" sz="quarter" idx="12"/>
          </p:nvPr>
        </p:nvSpPr>
        <p:spPr/>
        <p:txBody>
          <a:bodyPr/>
          <a:lstStyle/>
          <a:p>
            <a:fld id="{BA9B540C-44DA-4F69-89C9-7C84606640D3}" type="slidenum">
              <a:rPr lang="en-US" smtClean="0"/>
              <a:pPr/>
              <a:t>33</a:t>
            </a:fld>
            <a:endParaRPr lang="en-US"/>
          </a:p>
        </p:txBody>
      </p:sp>
      <p:sp>
        <p:nvSpPr>
          <p:cNvPr id="9" name="TextBox 8"/>
          <p:cNvSpPr txBox="1"/>
          <p:nvPr/>
        </p:nvSpPr>
        <p:spPr>
          <a:xfrm>
            <a:off x="659165" y="5170108"/>
            <a:ext cx="8027635" cy="92333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marL="285750" indent="-285750">
              <a:buFont typeface="Arial"/>
              <a:buChar char="•"/>
            </a:pPr>
            <a:r>
              <a:rPr lang="en-US" dirty="0" smtClean="0"/>
              <a:t>Flat/log array have constant cost of version rollback</a:t>
            </a:r>
          </a:p>
          <a:p>
            <a:pPr marL="285750" indent="-285750">
              <a:buFont typeface="Arial"/>
              <a:buChar char="•"/>
            </a:pPr>
            <a:r>
              <a:rPr lang="en-US" dirty="0" smtClean="0"/>
              <a:t>Redo versioning is good at restoring older versions, whereas undo is good at newer versions</a:t>
            </a:r>
          </a:p>
        </p:txBody>
      </p:sp>
      <p:pic>
        <p:nvPicPr>
          <p:cNvPr id="10" name="Picture 9"/>
          <p:cNvPicPr>
            <a:picLocks noChangeAspect="1"/>
          </p:cNvPicPr>
          <p:nvPr/>
        </p:nvPicPr>
        <p:blipFill>
          <a:blip r:embed="rId2"/>
          <a:stretch>
            <a:fillRect/>
          </a:stretch>
        </p:blipFill>
        <p:spPr>
          <a:xfrm>
            <a:off x="659165" y="1804061"/>
            <a:ext cx="8085153" cy="2907469"/>
          </a:xfrm>
          <a:prstGeom prst="rect">
            <a:avLst/>
          </a:prstGeom>
        </p:spPr>
      </p:pic>
    </p:spTree>
    <p:extLst>
      <p:ext uri="{BB962C8B-B14F-4D97-AF65-F5344CB8AC3E}">
        <p14:creationId xmlns:p14="http://schemas.microsoft.com/office/powerpoint/2010/main" val="6532571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sz="4800" dirty="0"/>
              <a:t>How</a:t>
            </a:r>
            <a:r>
              <a:rPr lang="ja-JP" altLang="en-US" sz="4800" dirty="0"/>
              <a:t> </a:t>
            </a:r>
            <a:r>
              <a:rPr lang="en-US" altLang="ja-JP" sz="4800" dirty="0"/>
              <a:t>Multi-version</a:t>
            </a:r>
            <a:r>
              <a:rPr lang="ja-JP" altLang="en-US" sz="4800" dirty="0"/>
              <a:t> </a:t>
            </a:r>
            <a:r>
              <a:rPr lang="en-US" altLang="ja-JP" sz="4800" dirty="0"/>
              <a:t>Helps?</a:t>
            </a:r>
            <a:endParaRPr lang="en-US" sz="4800" dirty="0"/>
          </a:p>
        </p:txBody>
      </p:sp>
      <p:sp>
        <p:nvSpPr>
          <p:cNvPr id="3" name="Content Placeholder 2"/>
          <p:cNvSpPr>
            <a:spLocks noGrp="1"/>
          </p:cNvSpPr>
          <p:nvPr>
            <p:ph idx="1"/>
          </p:nvPr>
        </p:nvSpPr>
        <p:spPr>
          <a:xfrm>
            <a:off x="457200" y="1600200"/>
            <a:ext cx="8229600" cy="1142999"/>
          </a:xfrm>
        </p:spPr>
        <p:txBody>
          <a:bodyPr>
            <a:normAutofit/>
          </a:bodyPr>
          <a:lstStyle/>
          <a:p>
            <a:r>
              <a:rPr lang="en-US" dirty="0"/>
              <a:t>Multi-</a:t>
            </a:r>
            <a:r>
              <a:rPr lang="en-US" dirty="0" smtClean="0"/>
              <a:t>version</a:t>
            </a:r>
            <a:r>
              <a:rPr lang="en-US" altLang="ja-JP" dirty="0" smtClean="0"/>
              <a:t>ing</a:t>
            </a:r>
            <a:r>
              <a:rPr lang="en-US" dirty="0" smtClean="0"/>
              <a:t> enable</a:t>
            </a:r>
            <a:r>
              <a:rPr lang="en-US" altLang="ja-JP" dirty="0" smtClean="0"/>
              <a:t>s</a:t>
            </a:r>
            <a:r>
              <a:rPr lang="en-US" dirty="0" smtClean="0"/>
              <a:t> </a:t>
            </a:r>
            <a:r>
              <a:rPr lang="en-US" dirty="0"/>
              <a:t>flexible recovery from latent </a:t>
            </a:r>
            <a:r>
              <a:rPr lang="en-US" dirty="0" smtClean="0"/>
              <a:t>errors</a:t>
            </a:r>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4</a:t>
            </a:fld>
            <a:endParaRPr lang="en-US"/>
          </a:p>
        </p:txBody>
      </p:sp>
      <p:sp>
        <p:nvSpPr>
          <p:cNvPr id="7" name="Rectangle 6"/>
          <p:cNvSpPr/>
          <p:nvPr/>
        </p:nvSpPr>
        <p:spPr>
          <a:xfrm>
            <a:off x="3451923" y="4127500"/>
            <a:ext cx="381000" cy="941900"/>
          </a:xfrm>
          <a:prstGeom prst="rect">
            <a:avLst/>
          </a:prstGeom>
        </p:spPr>
        <p:style>
          <a:lnRef idx="1">
            <a:schemeClr val="accent5"/>
          </a:lnRef>
          <a:fillRef idx="2">
            <a:schemeClr val="accent5"/>
          </a:fillRef>
          <a:effectRef idx="1">
            <a:schemeClr val="accent5"/>
          </a:effectRef>
          <a:fontRef idx="minor">
            <a:schemeClr val="dk1"/>
          </a:fontRef>
        </p:style>
        <p:txBody>
          <a:bodyPr vert="vert" rtlCol="0" anchor="ctr"/>
          <a:lstStyle/>
          <a:p>
            <a:pPr algn="ctr"/>
            <a:r>
              <a:rPr lang="en-US" sz="1400" dirty="0" smtClean="0"/>
              <a:t>version</a:t>
            </a:r>
            <a:endParaRPr lang="en-US" sz="1400" dirty="0"/>
          </a:p>
        </p:txBody>
      </p:sp>
      <p:sp>
        <p:nvSpPr>
          <p:cNvPr id="8" name="Rectangle 7"/>
          <p:cNvSpPr/>
          <p:nvPr/>
        </p:nvSpPr>
        <p:spPr>
          <a:xfrm>
            <a:off x="4467923" y="4127500"/>
            <a:ext cx="381000" cy="941900"/>
          </a:xfrm>
          <a:prstGeom prst="rect">
            <a:avLst/>
          </a:prstGeom>
        </p:spPr>
        <p:style>
          <a:lnRef idx="1">
            <a:schemeClr val="accent5"/>
          </a:lnRef>
          <a:fillRef idx="2">
            <a:schemeClr val="accent5"/>
          </a:fillRef>
          <a:effectRef idx="1">
            <a:schemeClr val="accent5"/>
          </a:effectRef>
          <a:fontRef idx="minor">
            <a:schemeClr val="dk1"/>
          </a:fontRef>
        </p:style>
        <p:txBody>
          <a:bodyPr vert="vert" rtlCol="0" anchor="ctr"/>
          <a:lstStyle/>
          <a:p>
            <a:pPr algn="ctr"/>
            <a:r>
              <a:rPr lang="en-US" sz="1400" dirty="0" smtClean="0"/>
              <a:t>version</a:t>
            </a:r>
            <a:endParaRPr lang="en-US" sz="1400" dirty="0"/>
          </a:p>
        </p:txBody>
      </p:sp>
      <p:sp>
        <p:nvSpPr>
          <p:cNvPr id="9" name="Rectangle 8"/>
          <p:cNvSpPr/>
          <p:nvPr/>
        </p:nvSpPr>
        <p:spPr>
          <a:xfrm>
            <a:off x="5483923" y="4127500"/>
            <a:ext cx="381000" cy="941900"/>
          </a:xfrm>
          <a:prstGeom prst="rect">
            <a:avLst/>
          </a:prstGeom>
        </p:spPr>
        <p:style>
          <a:lnRef idx="1">
            <a:schemeClr val="accent2"/>
          </a:lnRef>
          <a:fillRef idx="2">
            <a:schemeClr val="accent2"/>
          </a:fillRef>
          <a:effectRef idx="1">
            <a:schemeClr val="accent2"/>
          </a:effectRef>
          <a:fontRef idx="minor">
            <a:schemeClr val="dk1"/>
          </a:fontRef>
        </p:style>
        <p:txBody>
          <a:bodyPr vert="vert" rtlCol="0" anchor="ctr"/>
          <a:lstStyle/>
          <a:p>
            <a:pPr algn="ctr"/>
            <a:r>
              <a:rPr lang="en-US" sz="1400" dirty="0" smtClean="0"/>
              <a:t>corrupted</a:t>
            </a:r>
          </a:p>
          <a:p>
            <a:pPr algn="ctr"/>
            <a:r>
              <a:rPr lang="en-US" sz="1400" dirty="0" smtClean="0"/>
              <a:t>version</a:t>
            </a:r>
            <a:endParaRPr lang="en-US" sz="1400" dirty="0"/>
          </a:p>
        </p:txBody>
      </p:sp>
      <p:sp>
        <p:nvSpPr>
          <p:cNvPr id="10" name="Rectangle 9"/>
          <p:cNvSpPr/>
          <p:nvPr/>
        </p:nvSpPr>
        <p:spPr>
          <a:xfrm>
            <a:off x="5483923" y="2870201"/>
            <a:ext cx="381000" cy="941900"/>
          </a:xfrm>
          <a:prstGeom prst="rect">
            <a:avLst/>
          </a:prstGeom>
        </p:spPr>
        <p:style>
          <a:lnRef idx="1">
            <a:schemeClr val="accent2"/>
          </a:lnRef>
          <a:fillRef idx="2">
            <a:schemeClr val="accent2"/>
          </a:fillRef>
          <a:effectRef idx="1">
            <a:schemeClr val="accent2"/>
          </a:effectRef>
          <a:fontRef idx="minor">
            <a:schemeClr val="dk1"/>
          </a:fontRef>
        </p:style>
        <p:txBody>
          <a:bodyPr vert="vert" rtlCol="0" anchor="ctr"/>
          <a:lstStyle/>
          <a:p>
            <a:pPr algn="ctr"/>
            <a:r>
              <a:rPr lang="en-US" sz="1200" dirty="0" smtClean="0"/>
              <a:t>corrupted</a:t>
            </a:r>
          </a:p>
          <a:p>
            <a:pPr algn="ctr"/>
            <a:r>
              <a:rPr lang="en-US" sz="1200" dirty="0" smtClean="0"/>
              <a:t>checkpoint</a:t>
            </a:r>
            <a:endParaRPr lang="en-US" sz="1200" dirty="0"/>
          </a:p>
        </p:txBody>
      </p:sp>
      <p:cxnSp>
        <p:nvCxnSpPr>
          <p:cNvPr id="13" name="Straight Arrow Connector 12"/>
          <p:cNvCxnSpPr>
            <a:stCxn id="42" idx="3"/>
            <a:endCxn id="10" idx="1"/>
          </p:cNvCxnSpPr>
          <p:nvPr/>
        </p:nvCxnSpPr>
        <p:spPr>
          <a:xfrm>
            <a:off x="2816923" y="3341151"/>
            <a:ext cx="2667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4" name="Multiply 13"/>
          <p:cNvSpPr/>
          <p:nvPr/>
        </p:nvSpPr>
        <p:spPr>
          <a:xfrm>
            <a:off x="4679908" y="3144987"/>
            <a:ext cx="432605" cy="390789"/>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5" name="TextBox 14"/>
          <p:cNvSpPr txBox="1"/>
          <p:nvPr/>
        </p:nvSpPr>
        <p:spPr>
          <a:xfrm>
            <a:off x="4582223" y="3396211"/>
            <a:ext cx="887821" cy="523220"/>
          </a:xfrm>
          <a:prstGeom prst="rect">
            <a:avLst/>
          </a:prstGeom>
          <a:noFill/>
        </p:spPr>
        <p:txBody>
          <a:bodyPr wrap="none" rtlCol="0">
            <a:spAutoFit/>
          </a:bodyPr>
          <a:lstStyle/>
          <a:p>
            <a:r>
              <a:rPr lang="en-US" sz="1400" dirty="0" smtClean="0"/>
              <a:t>error </a:t>
            </a:r>
          </a:p>
          <a:p>
            <a:r>
              <a:rPr lang="en-US" sz="1400" dirty="0" smtClean="0"/>
              <a:t>occurred</a:t>
            </a:r>
          </a:p>
        </p:txBody>
      </p:sp>
      <p:cxnSp>
        <p:nvCxnSpPr>
          <p:cNvPr id="19" name="Straight Arrow Connector 18"/>
          <p:cNvCxnSpPr>
            <a:stCxn id="8" idx="3"/>
            <a:endCxn id="9" idx="1"/>
          </p:cNvCxnSpPr>
          <p:nvPr/>
        </p:nvCxnSpPr>
        <p:spPr>
          <a:xfrm>
            <a:off x="4848923" y="4598450"/>
            <a:ext cx="635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2" name="Straight Arrow Connector 21"/>
          <p:cNvCxnSpPr>
            <a:stCxn id="7" idx="3"/>
            <a:endCxn id="8" idx="1"/>
          </p:cNvCxnSpPr>
          <p:nvPr/>
        </p:nvCxnSpPr>
        <p:spPr>
          <a:xfrm>
            <a:off x="3832923" y="4598450"/>
            <a:ext cx="635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a:endCxn id="7" idx="1"/>
          </p:cNvCxnSpPr>
          <p:nvPr/>
        </p:nvCxnSpPr>
        <p:spPr>
          <a:xfrm>
            <a:off x="2816923" y="4598450"/>
            <a:ext cx="635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7" name="Rectangle 26"/>
          <p:cNvSpPr/>
          <p:nvPr/>
        </p:nvSpPr>
        <p:spPr>
          <a:xfrm>
            <a:off x="3451923" y="5372100"/>
            <a:ext cx="381000" cy="941900"/>
          </a:xfrm>
          <a:prstGeom prst="rect">
            <a:avLst/>
          </a:prstGeom>
        </p:spPr>
        <p:style>
          <a:lnRef idx="1">
            <a:schemeClr val="accent5"/>
          </a:lnRef>
          <a:fillRef idx="2">
            <a:schemeClr val="accent5"/>
          </a:fillRef>
          <a:effectRef idx="1">
            <a:schemeClr val="accent5"/>
          </a:effectRef>
          <a:fontRef idx="minor">
            <a:schemeClr val="dk1"/>
          </a:fontRef>
        </p:style>
        <p:txBody>
          <a:bodyPr vert="vert" rtlCol="0" anchor="ctr"/>
          <a:lstStyle/>
          <a:p>
            <a:pPr algn="ctr"/>
            <a:r>
              <a:rPr lang="en-US" sz="1400" dirty="0" smtClean="0"/>
              <a:t>version</a:t>
            </a:r>
            <a:endParaRPr lang="en-US" sz="1400" dirty="0"/>
          </a:p>
        </p:txBody>
      </p:sp>
      <p:sp>
        <p:nvSpPr>
          <p:cNvPr id="28" name="Rectangle 27"/>
          <p:cNvSpPr/>
          <p:nvPr/>
        </p:nvSpPr>
        <p:spPr>
          <a:xfrm>
            <a:off x="4467923" y="5372100"/>
            <a:ext cx="381000" cy="941900"/>
          </a:xfrm>
          <a:prstGeom prst="rect">
            <a:avLst/>
          </a:prstGeom>
        </p:spPr>
        <p:style>
          <a:lnRef idx="1">
            <a:schemeClr val="accent5"/>
          </a:lnRef>
          <a:fillRef idx="2">
            <a:schemeClr val="accent5"/>
          </a:fillRef>
          <a:effectRef idx="1">
            <a:schemeClr val="accent5"/>
          </a:effectRef>
          <a:fontRef idx="minor">
            <a:schemeClr val="dk1"/>
          </a:fontRef>
        </p:style>
        <p:txBody>
          <a:bodyPr vert="vert" rtlCol="0" anchor="ctr"/>
          <a:lstStyle/>
          <a:p>
            <a:pPr algn="ctr"/>
            <a:r>
              <a:rPr lang="en-US" sz="1400" dirty="0" smtClean="0"/>
              <a:t>version</a:t>
            </a:r>
            <a:endParaRPr lang="en-US" sz="1400" dirty="0"/>
          </a:p>
        </p:txBody>
      </p:sp>
      <p:sp>
        <p:nvSpPr>
          <p:cNvPr id="29" name="Rectangle 28"/>
          <p:cNvSpPr/>
          <p:nvPr/>
        </p:nvSpPr>
        <p:spPr>
          <a:xfrm>
            <a:off x="5483923" y="5372100"/>
            <a:ext cx="381000" cy="941900"/>
          </a:xfrm>
          <a:prstGeom prst="rect">
            <a:avLst/>
          </a:prstGeom>
        </p:spPr>
        <p:style>
          <a:lnRef idx="1">
            <a:schemeClr val="accent2"/>
          </a:lnRef>
          <a:fillRef idx="2">
            <a:schemeClr val="accent2"/>
          </a:fillRef>
          <a:effectRef idx="1">
            <a:schemeClr val="accent2"/>
          </a:effectRef>
          <a:fontRef idx="minor">
            <a:schemeClr val="dk1"/>
          </a:fontRef>
        </p:style>
        <p:txBody>
          <a:bodyPr vert="vert" rtlCol="0" anchor="ctr"/>
          <a:lstStyle/>
          <a:p>
            <a:pPr algn="ctr"/>
            <a:r>
              <a:rPr lang="en-US" sz="1400" dirty="0" smtClean="0"/>
              <a:t>corrupted</a:t>
            </a:r>
          </a:p>
          <a:p>
            <a:pPr algn="ctr"/>
            <a:r>
              <a:rPr lang="en-US" sz="1400" dirty="0" smtClean="0"/>
              <a:t>version</a:t>
            </a:r>
            <a:endParaRPr lang="en-US" sz="1400" dirty="0"/>
          </a:p>
        </p:txBody>
      </p:sp>
      <p:cxnSp>
        <p:nvCxnSpPr>
          <p:cNvPr id="30" name="Straight Arrow Connector 29"/>
          <p:cNvCxnSpPr>
            <a:stCxn id="28" idx="3"/>
            <a:endCxn id="29" idx="1"/>
          </p:cNvCxnSpPr>
          <p:nvPr/>
        </p:nvCxnSpPr>
        <p:spPr>
          <a:xfrm>
            <a:off x="4848923" y="5843050"/>
            <a:ext cx="635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1" name="Straight Arrow Connector 30"/>
          <p:cNvCxnSpPr>
            <a:stCxn id="27" idx="3"/>
            <a:endCxn id="28" idx="1"/>
          </p:cNvCxnSpPr>
          <p:nvPr/>
        </p:nvCxnSpPr>
        <p:spPr>
          <a:xfrm>
            <a:off x="3832923" y="5843050"/>
            <a:ext cx="635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endCxn id="27" idx="1"/>
          </p:cNvCxnSpPr>
          <p:nvPr/>
        </p:nvCxnSpPr>
        <p:spPr>
          <a:xfrm>
            <a:off x="2816923" y="5843050"/>
            <a:ext cx="6350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3" name="TextBox 32"/>
          <p:cNvSpPr txBox="1"/>
          <p:nvPr/>
        </p:nvSpPr>
        <p:spPr>
          <a:xfrm>
            <a:off x="6460030" y="4336840"/>
            <a:ext cx="858804" cy="523220"/>
          </a:xfrm>
          <a:prstGeom prst="rect">
            <a:avLst/>
          </a:prstGeom>
          <a:solidFill>
            <a:schemeClr val="accent3">
              <a:lumMod val="60000"/>
              <a:lumOff val="40000"/>
            </a:schemeClr>
          </a:solidFill>
          <a:ln/>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sz="1400" dirty="0">
                <a:solidFill>
                  <a:schemeClr val="tx1"/>
                </a:solidFill>
              </a:rPr>
              <a:t>E</a:t>
            </a:r>
            <a:r>
              <a:rPr lang="en-US" sz="1400" dirty="0" smtClean="0">
                <a:solidFill>
                  <a:schemeClr val="tx1"/>
                </a:solidFill>
              </a:rPr>
              <a:t>rror </a:t>
            </a:r>
          </a:p>
          <a:p>
            <a:r>
              <a:rPr lang="en-US" sz="1400" dirty="0" smtClean="0">
                <a:solidFill>
                  <a:schemeClr val="tx1"/>
                </a:solidFill>
              </a:rPr>
              <a:t>detected</a:t>
            </a:r>
          </a:p>
        </p:txBody>
      </p:sp>
      <p:cxnSp>
        <p:nvCxnSpPr>
          <p:cNvPr id="34" name="Straight Arrow Connector 33"/>
          <p:cNvCxnSpPr>
            <a:stCxn id="9" idx="3"/>
            <a:endCxn id="33" idx="1"/>
          </p:cNvCxnSpPr>
          <p:nvPr/>
        </p:nvCxnSpPr>
        <p:spPr>
          <a:xfrm>
            <a:off x="5864923" y="4598450"/>
            <a:ext cx="59510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29" idx="3"/>
            <a:endCxn id="40" idx="1"/>
          </p:cNvCxnSpPr>
          <p:nvPr/>
        </p:nvCxnSpPr>
        <p:spPr>
          <a:xfrm>
            <a:off x="5864923" y="5843050"/>
            <a:ext cx="59510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0" name="TextBox 39"/>
          <p:cNvSpPr txBox="1"/>
          <p:nvPr/>
        </p:nvSpPr>
        <p:spPr>
          <a:xfrm>
            <a:off x="6460030" y="5581440"/>
            <a:ext cx="858804" cy="523220"/>
          </a:xfrm>
          <a:prstGeom prst="rect">
            <a:avLst/>
          </a:prstGeom>
          <a:solidFill>
            <a:schemeClr val="accent3">
              <a:lumMod val="60000"/>
              <a:lumOff val="40000"/>
            </a:schemeClr>
          </a:solidFill>
          <a:ln/>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sz="1400" dirty="0">
                <a:solidFill>
                  <a:schemeClr val="tx1"/>
                </a:solidFill>
              </a:rPr>
              <a:t>E</a:t>
            </a:r>
            <a:r>
              <a:rPr lang="en-US" sz="1400" dirty="0" smtClean="0">
                <a:solidFill>
                  <a:schemeClr val="tx1"/>
                </a:solidFill>
              </a:rPr>
              <a:t>rror </a:t>
            </a:r>
          </a:p>
          <a:p>
            <a:r>
              <a:rPr lang="en-US" sz="1400" dirty="0" smtClean="0">
                <a:solidFill>
                  <a:schemeClr val="tx1"/>
                </a:solidFill>
              </a:rPr>
              <a:t>detected</a:t>
            </a:r>
          </a:p>
        </p:txBody>
      </p:sp>
      <p:sp>
        <p:nvSpPr>
          <p:cNvPr id="42" name="TextBox 41"/>
          <p:cNvSpPr txBox="1"/>
          <p:nvPr/>
        </p:nvSpPr>
        <p:spPr>
          <a:xfrm>
            <a:off x="2260210" y="3187262"/>
            <a:ext cx="556713" cy="307777"/>
          </a:xfrm>
          <a:prstGeom prst="rect">
            <a:avLst/>
          </a:prstGeom>
          <a:noFill/>
          <a:ln w="12700" cmpd="sng">
            <a:solidFill>
              <a:schemeClr val="tx1"/>
            </a:solidFill>
          </a:ln>
        </p:spPr>
        <p:txBody>
          <a:bodyPr wrap="none" rtlCol="0">
            <a:spAutoFit/>
          </a:bodyPr>
          <a:lstStyle/>
          <a:p>
            <a:r>
              <a:rPr lang="en-US" altLang="ja-JP" sz="1400" dirty="0" smtClean="0"/>
              <a:t>Start</a:t>
            </a:r>
            <a:endParaRPr lang="en-US" sz="1400" dirty="0" smtClean="0"/>
          </a:p>
        </p:txBody>
      </p:sp>
      <p:sp>
        <p:nvSpPr>
          <p:cNvPr id="47" name="TextBox 46"/>
          <p:cNvSpPr txBox="1"/>
          <p:nvPr/>
        </p:nvSpPr>
        <p:spPr>
          <a:xfrm>
            <a:off x="2258777" y="4444561"/>
            <a:ext cx="556713" cy="307777"/>
          </a:xfrm>
          <a:prstGeom prst="rect">
            <a:avLst/>
          </a:prstGeom>
          <a:noFill/>
          <a:ln w="12700" cmpd="sng">
            <a:solidFill>
              <a:schemeClr val="tx1"/>
            </a:solidFill>
          </a:ln>
        </p:spPr>
        <p:txBody>
          <a:bodyPr wrap="none" rtlCol="0">
            <a:spAutoFit/>
          </a:bodyPr>
          <a:lstStyle/>
          <a:p>
            <a:r>
              <a:rPr lang="en-US" altLang="ja-JP" sz="1400" dirty="0" smtClean="0"/>
              <a:t>Start</a:t>
            </a:r>
            <a:endParaRPr lang="en-US" sz="1400" dirty="0" smtClean="0"/>
          </a:p>
        </p:txBody>
      </p:sp>
      <p:sp>
        <p:nvSpPr>
          <p:cNvPr id="48" name="TextBox 47"/>
          <p:cNvSpPr txBox="1"/>
          <p:nvPr/>
        </p:nvSpPr>
        <p:spPr>
          <a:xfrm>
            <a:off x="2260210" y="5689161"/>
            <a:ext cx="556713" cy="307777"/>
          </a:xfrm>
          <a:prstGeom prst="rect">
            <a:avLst/>
          </a:prstGeom>
          <a:noFill/>
          <a:ln w="12700" cmpd="sng">
            <a:solidFill>
              <a:schemeClr val="tx1"/>
            </a:solidFill>
          </a:ln>
        </p:spPr>
        <p:txBody>
          <a:bodyPr wrap="none" rtlCol="0">
            <a:spAutoFit/>
          </a:bodyPr>
          <a:lstStyle/>
          <a:p>
            <a:r>
              <a:rPr lang="en-US" altLang="ja-JP" sz="1400" dirty="0" smtClean="0"/>
              <a:t>Start</a:t>
            </a:r>
            <a:endParaRPr lang="en-US" sz="1400" dirty="0" smtClean="0"/>
          </a:p>
        </p:txBody>
      </p:sp>
      <p:sp>
        <p:nvSpPr>
          <p:cNvPr id="49" name="TextBox 48"/>
          <p:cNvSpPr txBox="1"/>
          <p:nvPr/>
        </p:nvSpPr>
        <p:spPr>
          <a:xfrm>
            <a:off x="6464708" y="3079541"/>
            <a:ext cx="858804" cy="523220"/>
          </a:xfrm>
          <a:prstGeom prst="rect">
            <a:avLst/>
          </a:prstGeom>
          <a:solidFill>
            <a:schemeClr val="accent3">
              <a:lumMod val="60000"/>
              <a:lumOff val="40000"/>
            </a:schemeClr>
          </a:solidFill>
          <a:ln/>
        </p:spPr>
        <p:style>
          <a:lnRef idx="2">
            <a:schemeClr val="accent3">
              <a:shade val="50000"/>
            </a:schemeClr>
          </a:lnRef>
          <a:fillRef idx="1">
            <a:schemeClr val="accent3"/>
          </a:fillRef>
          <a:effectRef idx="0">
            <a:schemeClr val="accent3"/>
          </a:effectRef>
          <a:fontRef idx="minor">
            <a:schemeClr val="lt1"/>
          </a:fontRef>
        </p:style>
        <p:txBody>
          <a:bodyPr wrap="none" rtlCol="0">
            <a:spAutoFit/>
          </a:bodyPr>
          <a:lstStyle/>
          <a:p>
            <a:r>
              <a:rPr lang="en-US" sz="1400" dirty="0">
                <a:solidFill>
                  <a:schemeClr val="tx1"/>
                </a:solidFill>
              </a:rPr>
              <a:t>E</a:t>
            </a:r>
            <a:r>
              <a:rPr lang="en-US" sz="1400" dirty="0" smtClean="0">
                <a:solidFill>
                  <a:schemeClr val="tx1"/>
                </a:solidFill>
              </a:rPr>
              <a:t>rror </a:t>
            </a:r>
          </a:p>
          <a:p>
            <a:r>
              <a:rPr lang="en-US" sz="1400" dirty="0" smtClean="0">
                <a:solidFill>
                  <a:schemeClr val="tx1"/>
                </a:solidFill>
              </a:rPr>
              <a:t>detected</a:t>
            </a:r>
          </a:p>
        </p:txBody>
      </p:sp>
      <p:cxnSp>
        <p:nvCxnSpPr>
          <p:cNvPr id="50" name="Straight Arrow Connector 49"/>
          <p:cNvCxnSpPr>
            <a:endCxn id="49" idx="1"/>
          </p:cNvCxnSpPr>
          <p:nvPr/>
        </p:nvCxnSpPr>
        <p:spPr>
          <a:xfrm>
            <a:off x="5869601" y="3341151"/>
            <a:ext cx="59510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52" name="Curved Connector 51"/>
          <p:cNvCxnSpPr>
            <a:stCxn id="49" idx="3"/>
            <a:endCxn id="42" idx="0"/>
          </p:cNvCxnSpPr>
          <p:nvPr/>
        </p:nvCxnSpPr>
        <p:spPr>
          <a:xfrm flipH="1" flipV="1">
            <a:off x="2538567" y="3187262"/>
            <a:ext cx="4784945" cy="153889"/>
          </a:xfrm>
          <a:prstGeom prst="curvedConnector4">
            <a:avLst>
              <a:gd name="adj1" fmla="val -7697"/>
              <a:gd name="adj2" fmla="val 417581"/>
            </a:avLst>
          </a:prstGeom>
          <a:ln>
            <a:tailEnd type="arrow"/>
          </a:ln>
        </p:spPr>
        <p:style>
          <a:lnRef idx="2">
            <a:schemeClr val="accent1"/>
          </a:lnRef>
          <a:fillRef idx="0">
            <a:schemeClr val="accent1"/>
          </a:fillRef>
          <a:effectRef idx="1">
            <a:schemeClr val="accent1"/>
          </a:effectRef>
          <a:fontRef idx="minor">
            <a:schemeClr val="tx1"/>
          </a:fontRef>
        </p:style>
      </p:cxnSp>
      <p:sp>
        <p:nvSpPr>
          <p:cNvPr id="58" name="Rectangle 57"/>
          <p:cNvSpPr/>
          <p:nvPr/>
        </p:nvSpPr>
        <p:spPr>
          <a:xfrm>
            <a:off x="7913941" y="4127500"/>
            <a:ext cx="381000" cy="941900"/>
          </a:xfrm>
          <a:prstGeom prst="rect">
            <a:avLst/>
          </a:prstGeom>
        </p:spPr>
        <p:style>
          <a:lnRef idx="1">
            <a:schemeClr val="accent5"/>
          </a:lnRef>
          <a:fillRef idx="2">
            <a:schemeClr val="accent5"/>
          </a:fillRef>
          <a:effectRef idx="1">
            <a:schemeClr val="accent5"/>
          </a:effectRef>
          <a:fontRef idx="minor">
            <a:schemeClr val="dk1"/>
          </a:fontRef>
        </p:style>
        <p:txBody>
          <a:bodyPr vert="vert" rtlCol="0" anchor="ctr"/>
          <a:lstStyle/>
          <a:p>
            <a:pPr algn="ctr"/>
            <a:r>
              <a:rPr lang="en-US" altLang="ja-JP" sz="1400" dirty="0" smtClean="0"/>
              <a:t>restored</a:t>
            </a:r>
          </a:p>
          <a:p>
            <a:pPr algn="ctr"/>
            <a:r>
              <a:rPr lang="en-US" altLang="ja-JP" sz="1400" dirty="0" smtClean="0"/>
              <a:t>v</a:t>
            </a:r>
            <a:r>
              <a:rPr lang="en-US" sz="1400" dirty="0" smtClean="0"/>
              <a:t>ersion</a:t>
            </a:r>
            <a:endParaRPr lang="en-US" sz="1400" dirty="0"/>
          </a:p>
        </p:txBody>
      </p:sp>
      <p:cxnSp>
        <p:nvCxnSpPr>
          <p:cNvPr id="59" name="Straight Arrow Connector 58"/>
          <p:cNvCxnSpPr/>
          <p:nvPr/>
        </p:nvCxnSpPr>
        <p:spPr>
          <a:xfrm>
            <a:off x="7318834" y="4598450"/>
            <a:ext cx="59510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0" name="Curved Connector 59"/>
          <p:cNvCxnSpPr>
            <a:stCxn id="8" idx="0"/>
            <a:endCxn id="58" idx="0"/>
          </p:cNvCxnSpPr>
          <p:nvPr/>
        </p:nvCxnSpPr>
        <p:spPr>
          <a:xfrm rot="5400000" flipH="1" flipV="1">
            <a:off x="6381432" y="2404491"/>
            <a:ext cx="12700" cy="3446018"/>
          </a:xfrm>
          <a:prstGeom prst="curvedConnector3">
            <a:avLst>
              <a:gd name="adj1" fmla="val 1800000"/>
            </a:avLst>
          </a:prstGeom>
          <a:ln w="38100" cmpd="sng">
            <a:solidFill>
              <a:srgbClr val="77933C"/>
            </a:solidFill>
            <a:tailEnd type="arrow"/>
          </a:ln>
        </p:spPr>
        <p:style>
          <a:lnRef idx="2">
            <a:schemeClr val="accent1"/>
          </a:lnRef>
          <a:fillRef idx="0">
            <a:schemeClr val="accent1"/>
          </a:fillRef>
          <a:effectRef idx="1">
            <a:schemeClr val="accent1"/>
          </a:effectRef>
          <a:fontRef idx="minor">
            <a:schemeClr val="tx1"/>
          </a:fontRef>
        </p:style>
      </p:cxnSp>
      <p:cxnSp>
        <p:nvCxnSpPr>
          <p:cNvPr id="63" name="Straight Arrow Connector 62"/>
          <p:cNvCxnSpPr/>
          <p:nvPr/>
        </p:nvCxnSpPr>
        <p:spPr>
          <a:xfrm>
            <a:off x="8294941" y="4598450"/>
            <a:ext cx="59510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4" name="TextBox 63"/>
          <p:cNvSpPr txBox="1"/>
          <p:nvPr/>
        </p:nvSpPr>
        <p:spPr>
          <a:xfrm>
            <a:off x="7038218" y="3658212"/>
            <a:ext cx="875723" cy="307777"/>
          </a:xfrm>
          <a:prstGeom prst="rect">
            <a:avLst/>
          </a:prstGeom>
          <a:noFill/>
        </p:spPr>
        <p:txBody>
          <a:bodyPr wrap="none" rtlCol="0">
            <a:spAutoFit/>
          </a:bodyPr>
          <a:lstStyle/>
          <a:p>
            <a:r>
              <a:rPr lang="en-US" sz="1400" dirty="0"/>
              <a:t>R</a:t>
            </a:r>
            <a:r>
              <a:rPr lang="en-US" sz="1400" dirty="0" smtClean="0"/>
              <a:t>ollback</a:t>
            </a:r>
          </a:p>
        </p:txBody>
      </p:sp>
      <p:sp>
        <p:nvSpPr>
          <p:cNvPr id="65" name="Rectangle 64"/>
          <p:cNvSpPr/>
          <p:nvPr/>
        </p:nvSpPr>
        <p:spPr>
          <a:xfrm>
            <a:off x="7920291" y="5372100"/>
            <a:ext cx="381000" cy="941900"/>
          </a:xfrm>
          <a:prstGeom prst="rect">
            <a:avLst/>
          </a:prstGeom>
        </p:spPr>
        <p:style>
          <a:lnRef idx="1">
            <a:schemeClr val="accent1"/>
          </a:lnRef>
          <a:fillRef idx="2">
            <a:schemeClr val="accent1"/>
          </a:fillRef>
          <a:effectRef idx="1">
            <a:schemeClr val="accent1"/>
          </a:effectRef>
          <a:fontRef idx="minor">
            <a:schemeClr val="dk1"/>
          </a:fontRef>
        </p:style>
        <p:txBody>
          <a:bodyPr vert="vert" rtlCol="0" anchor="ctr"/>
          <a:lstStyle/>
          <a:p>
            <a:pPr algn="ctr"/>
            <a:r>
              <a:rPr lang="en-US" altLang="en-US" sz="1400" dirty="0" smtClean="0"/>
              <a:t>new state</a:t>
            </a:r>
            <a:endParaRPr lang="en-US" altLang="ja-JP" sz="1400" dirty="0" smtClean="0"/>
          </a:p>
        </p:txBody>
      </p:sp>
      <p:cxnSp>
        <p:nvCxnSpPr>
          <p:cNvPr id="66" name="Straight Arrow Connector 65"/>
          <p:cNvCxnSpPr/>
          <p:nvPr/>
        </p:nvCxnSpPr>
        <p:spPr>
          <a:xfrm>
            <a:off x="7325184" y="5843050"/>
            <a:ext cx="59510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a:off x="8284769" y="5822540"/>
            <a:ext cx="59510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68" name="Curved Connector 67"/>
          <p:cNvCxnSpPr>
            <a:stCxn id="28" idx="0"/>
            <a:endCxn id="65" idx="0"/>
          </p:cNvCxnSpPr>
          <p:nvPr/>
        </p:nvCxnSpPr>
        <p:spPr>
          <a:xfrm rot="5400000" flipH="1" flipV="1">
            <a:off x="6384607" y="3645916"/>
            <a:ext cx="12700" cy="3452368"/>
          </a:xfrm>
          <a:prstGeom prst="curvedConnector3">
            <a:avLst>
              <a:gd name="adj1" fmla="val 1400000"/>
            </a:avLst>
          </a:prstGeom>
          <a:ln w="38100" cmpd="sng">
            <a:solidFill>
              <a:srgbClr val="77933C"/>
            </a:solidFill>
            <a:tailEnd type="arrow"/>
          </a:ln>
        </p:spPr>
        <p:style>
          <a:lnRef idx="2">
            <a:schemeClr val="accent1"/>
          </a:lnRef>
          <a:fillRef idx="0">
            <a:schemeClr val="accent1"/>
          </a:fillRef>
          <a:effectRef idx="1">
            <a:schemeClr val="accent1"/>
          </a:effectRef>
          <a:fontRef idx="minor">
            <a:schemeClr val="tx1"/>
          </a:fontRef>
        </p:style>
      </p:cxnSp>
      <p:sp>
        <p:nvSpPr>
          <p:cNvPr id="69" name="正方形/長方形 1"/>
          <p:cNvSpPr/>
          <p:nvPr/>
        </p:nvSpPr>
        <p:spPr>
          <a:xfrm>
            <a:off x="4489408" y="5403539"/>
            <a:ext cx="359515" cy="12710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kumimoji="1" lang="ja-JP" altLang="en-US"/>
          </a:p>
        </p:txBody>
      </p:sp>
      <p:sp>
        <p:nvSpPr>
          <p:cNvPr id="76" name="TextBox 75"/>
          <p:cNvSpPr txBox="1"/>
          <p:nvPr/>
        </p:nvSpPr>
        <p:spPr>
          <a:xfrm>
            <a:off x="5801661" y="5177970"/>
            <a:ext cx="2315480" cy="523220"/>
          </a:xfrm>
          <a:prstGeom prst="rect">
            <a:avLst/>
          </a:prstGeom>
          <a:noFill/>
        </p:spPr>
        <p:txBody>
          <a:bodyPr wrap="square" rtlCol="0">
            <a:spAutoFit/>
          </a:bodyPr>
          <a:lstStyle/>
          <a:p>
            <a:r>
              <a:rPr lang="en-US" sz="1400" dirty="0"/>
              <a:t>R</a:t>
            </a:r>
            <a:r>
              <a:rPr lang="en-US" sz="1400" dirty="0" smtClean="0"/>
              <a:t>ecovery using a part of an old version</a:t>
            </a:r>
          </a:p>
        </p:txBody>
      </p:sp>
      <p:sp>
        <p:nvSpPr>
          <p:cNvPr id="77" name="TextBox 76"/>
          <p:cNvSpPr txBox="1"/>
          <p:nvPr/>
        </p:nvSpPr>
        <p:spPr>
          <a:xfrm>
            <a:off x="243617" y="3902692"/>
            <a:ext cx="2294950" cy="646331"/>
          </a:xfrm>
          <a:prstGeom prst="rect">
            <a:avLst/>
          </a:prstGeom>
          <a:noFill/>
        </p:spPr>
        <p:txBody>
          <a:bodyPr wrap="square" rtlCol="0">
            <a:spAutoFit/>
          </a:bodyPr>
          <a:lstStyle/>
          <a:p>
            <a:r>
              <a:rPr lang="en-US" dirty="0" smtClean="0"/>
              <a:t>(</a:t>
            </a:r>
            <a:r>
              <a:rPr lang="en-US" altLang="ja-JP" dirty="0" smtClean="0"/>
              <a:t>b</a:t>
            </a:r>
            <a:r>
              <a:rPr lang="en-US" dirty="0" smtClean="0"/>
              <a:t>) Rollback using an old version</a:t>
            </a:r>
            <a:endParaRPr lang="en-US" dirty="0"/>
          </a:p>
        </p:txBody>
      </p:sp>
      <p:sp>
        <p:nvSpPr>
          <p:cNvPr id="78" name="TextBox 77"/>
          <p:cNvSpPr txBox="1"/>
          <p:nvPr/>
        </p:nvSpPr>
        <p:spPr>
          <a:xfrm>
            <a:off x="243617" y="4860060"/>
            <a:ext cx="2294950" cy="923330"/>
          </a:xfrm>
          <a:prstGeom prst="rect">
            <a:avLst/>
          </a:prstGeom>
          <a:noFill/>
        </p:spPr>
        <p:txBody>
          <a:bodyPr wrap="square" rtlCol="0">
            <a:spAutoFit/>
          </a:bodyPr>
          <a:lstStyle/>
          <a:p>
            <a:r>
              <a:rPr lang="en-US" dirty="0" smtClean="0"/>
              <a:t>(</a:t>
            </a:r>
            <a:r>
              <a:rPr lang="en-US" altLang="ja-JP" dirty="0" smtClean="0"/>
              <a:t>c</a:t>
            </a:r>
            <a:r>
              <a:rPr lang="en-US" dirty="0" smtClean="0"/>
              <a:t>) Forward error correction using an old version</a:t>
            </a:r>
            <a:endParaRPr lang="en-US" dirty="0"/>
          </a:p>
        </p:txBody>
      </p:sp>
      <p:sp>
        <p:nvSpPr>
          <p:cNvPr id="79" name="TextBox 78"/>
          <p:cNvSpPr txBox="1"/>
          <p:nvPr/>
        </p:nvSpPr>
        <p:spPr>
          <a:xfrm>
            <a:off x="243617" y="2682119"/>
            <a:ext cx="2294950" cy="646331"/>
          </a:xfrm>
          <a:prstGeom prst="rect">
            <a:avLst/>
          </a:prstGeom>
          <a:noFill/>
        </p:spPr>
        <p:txBody>
          <a:bodyPr wrap="square" rtlCol="0">
            <a:spAutoFit/>
          </a:bodyPr>
          <a:lstStyle/>
          <a:p>
            <a:r>
              <a:rPr lang="en-US" altLang="ja-JP" dirty="0" smtClean="0"/>
              <a:t>(a)</a:t>
            </a:r>
            <a:r>
              <a:rPr lang="ja-JP" altLang="en-US" dirty="0" smtClean="0"/>
              <a:t> </a:t>
            </a:r>
            <a:r>
              <a:rPr lang="en-US" altLang="ja-JP" dirty="0" smtClean="0"/>
              <a:t>Traditional</a:t>
            </a:r>
            <a:r>
              <a:rPr lang="ja-JP" altLang="en-US" dirty="0" smtClean="0"/>
              <a:t> </a:t>
            </a:r>
            <a:r>
              <a:rPr lang="en-US" altLang="ja-JP" dirty="0" smtClean="0"/>
              <a:t>checkpoint/restart</a:t>
            </a:r>
            <a:endParaRPr lang="en-US" dirty="0"/>
          </a:p>
        </p:txBody>
      </p:sp>
      <p:sp>
        <p:nvSpPr>
          <p:cNvPr id="80" name="Multiply 79"/>
          <p:cNvSpPr/>
          <p:nvPr/>
        </p:nvSpPr>
        <p:spPr>
          <a:xfrm>
            <a:off x="4915621" y="4424472"/>
            <a:ext cx="432605" cy="390789"/>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82" name="Multiply 81"/>
          <p:cNvSpPr/>
          <p:nvPr/>
        </p:nvSpPr>
        <p:spPr>
          <a:xfrm>
            <a:off x="4960834" y="5668382"/>
            <a:ext cx="432605" cy="390789"/>
          </a:xfrm>
          <a:prstGeom prst="mathMultiply">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1" name="TextBox 50"/>
          <p:cNvSpPr txBox="1"/>
          <p:nvPr/>
        </p:nvSpPr>
        <p:spPr>
          <a:xfrm>
            <a:off x="7038218" y="2528230"/>
            <a:ext cx="744490" cy="307777"/>
          </a:xfrm>
          <a:prstGeom prst="rect">
            <a:avLst/>
          </a:prstGeom>
          <a:noFill/>
        </p:spPr>
        <p:txBody>
          <a:bodyPr wrap="none" rtlCol="0">
            <a:spAutoFit/>
          </a:bodyPr>
          <a:lstStyle/>
          <a:p>
            <a:r>
              <a:rPr lang="en-US" altLang="ja-JP" sz="1400" dirty="0" smtClean="0"/>
              <a:t>Restart</a:t>
            </a:r>
            <a:endParaRPr lang="en-US" sz="1400" dirty="0" smtClean="0"/>
          </a:p>
        </p:txBody>
      </p:sp>
    </p:spTree>
    <p:extLst>
      <p:ext uri="{BB962C8B-B14F-4D97-AF65-F5344CB8AC3E}">
        <p14:creationId xmlns:p14="http://schemas.microsoft.com/office/powerpoint/2010/main" val="959647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6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8"/>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9"/>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63"/>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2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2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29"/>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30"/>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31"/>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32"/>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48"/>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82"/>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8"/>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38"/>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40"/>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69"/>
                                        </p:tgtEl>
                                        <p:attrNameLst>
                                          <p:attrName>style.visibility</p:attrName>
                                        </p:attrNameLst>
                                      </p:cBhvr>
                                      <p:to>
                                        <p:strVal val="visible"/>
                                      </p:to>
                                    </p:set>
                                  </p:childTnLst>
                                </p:cTn>
                              </p:par>
                              <p:par>
                                <p:cTn id="91" presetID="1" presetClass="entr" presetSubtype="0" fill="hold" grpId="0" nodeType="withEffect">
                                  <p:stCondLst>
                                    <p:cond delay="0"/>
                                  </p:stCondLst>
                                  <p:childTnLst>
                                    <p:set>
                                      <p:cBhvr>
                                        <p:cTn id="92" dur="1" fill="hold">
                                          <p:stCondLst>
                                            <p:cond delay="0"/>
                                          </p:stCondLst>
                                        </p:cTn>
                                        <p:tgtEl>
                                          <p:spTgt spid="76"/>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68"/>
                                        </p:tgtEl>
                                        <p:attrNameLst>
                                          <p:attrName>style.visibility</p:attrName>
                                        </p:attrNameLst>
                                      </p:cBhvr>
                                      <p:to>
                                        <p:strVal val="visible"/>
                                      </p:to>
                                    </p:set>
                                  </p:childTnLst>
                                </p:cTn>
                              </p:par>
                              <p:par>
                                <p:cTn id="95" presetID="1" presetClass="entr" presetSubtype="0" fill="hold" grpId="0" nodeType="withEffect">
                                  <p:stCondLst>
                                    <p:cond delay="0"/>
                                  </p:stCondLst>
                                  <p:childTnLst>
                                    <p:set>
                                      <p:cBhvr>
                                        <p:cTn id="96" dur="1" fill="hold">
                                          <p:stCondLst>
                                            <p:cond delay="0"/>
                                          </p:stCondLst>
                                        </p:cTn>
                                        <p:tgtEl>
                                          <p:spTgt spid="65"/>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66"/>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4" grpId="0" animBg="1"/>
      <p:bldP spid="15" grpId="0"/>
      <p:bldP spid="27" grpId="0" animBg="1"/>
      <p:bldP spid="28" grpId="0" animBg="1"/>
      <p:bldP spid="29" grpId="0" animBg="1"/>
      <p:bldP spid="33" grpId="0" animBg="1"/>
      <p:bldP spid="40" grpId="0" animBg="1"/>
      <p:bldP spid="42" grpId="0" animBg="1"/>
      <p:bldP spid="47" grpId="0" animBg="1"/>
      <p:bldP spid="48" grpId="0" animBg="1"/>
      <p:bldP spid="49" grpId="0" animBg="1"/>
      <p:bldP spid="58" grpId="0" animBg="1"/>
      <p:bldP spid="64" grpId="0"/>
      <p:bldP spid="65" grpId="0" animBg="1"/>
      <p:bldP spid="69" grpId="0" animBg="1"/>
      <p:bldP spid="76" grpId="0"/>
      <p:bldP spid="77" grpId="0"/>
      <p:bldP spid="78" grpId="0"/>
      <p:bldP spid="79" grpId="0"/>
      <p:bldP spid="80" grpId="0" animBg="1"/>
      <p:bldP spid="82" grpId="0" animBg="1"/>
      <p:bldP spid="5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Programming</a:t>
            </a:r>
            <a:r>
              <a:rPr kumimoji="1" lang="ja-JP" altLang="en-US" dirty="0" smtClean="0"/>
              <a:t> </a:t>
            </a:r>
            <a:r>
              <a:rPr kumimoji="1" lang="en-US" altLang="ja-JP" dirty="0" smtClean="0"/>
              <a:t>with</a:t>
            </a:r>
            <a:r>
              <a:rPr kumimoji="1" lang="ja-JP" altLang="en-US" dirty="0" smtClean="0"/>
              <a:t> </a:t>
            </a:r>
            <a:r>
              <a:rPr kumimoji="1" lang="en-US" altLang="ja-JP" dirty="0" smtClean="0"/>
              <a:t>GVR</a:t>
            </a:r>
            <a:endParaRPr kumimoji="1" lang="ja-JP" altLang="en-US" dirty="0"/>
          </a:p>
        </p:txBody>
      </p:sp>
      <p:sp>
        <p:nvSpPr>
          <p:cNvPr id="12" name="Content Placeholder 11"/>
          <p:cNvSpPr>
            <a:spLocks noGrp="1"/>
          </p:cNvSpPr>
          <p:nvPr>
            <p:ph idx="1"/>
          </p:nvPr>
        </p:nvSpPr>
        <p:spPr>
          <a:xfrm>
            <a:off x="457200" y="1803400"/>
            <a:ext cx="8229600" cy="1892299"/>
          </a:xfrm>
        </p:spPr>
        <p:txBody>
          <a:bodyPr>
            <a:normAutofit/>
          </a:bodyPr>
          <a:lstStyle/>
          <a:p>
            <a:r>
              <a:rPr lang="en-US" altLang="ja-JP" b="1" dirty="0" smtClean="0"/>
              <a:t>Globally-shared,</a:t>
            </a:r>
            <a:r>
              <a:rPr lang="ja-JP" altLang="en-US" b="1" dirty="0" smtClean="0"/>
              <a:t> </a:t>
            </a:r>
            <a:r>
              <a:rPr lang="en-US" altLang="ja-JP" b="1" dirty="0" smtClean="0"/>
              <a:t>multi-version</a:t>
            </a:r>
            <a:r>
              <a:rPr lang="ja-JP" altLang="en-US" b="1" dirty="0" smtClean="0"/>
              <a:t> </a:t>
            </a:r>
            <a:r>
              <a:rPr lang="en-US" altLang="ja-JP" b="1" dirty="0" smtClean="0"/>
              <a:t>array</a:t>
            </a:r>
            <a:r>
              <a:rPr lang="ja-JP" altLang="en-US" b="1" dirty="0" smtClean="0"/>
              <a:t> </a:t>
            </a:r>
            <a:r>
              <a:rPr lang="en-US" altLang="ja-JP" dirty="0" smtClean="0"/>
              <a:t>for</a:t>
            </a:r>
            <a:r>
              <a:rPr lang="ja-JP" altLang="en-US" dirty="0"/>
              <a:t> </a:t>
            </a:r>
            <a:r>
              <a:rPr lang="en-US" altLang="ja-JP" dirty="0" smtClean="0"/>
              <a:t>application</a:t>
            </a:r>
            <a:r>
              <a:rPr lang="ja-JP" altLang="en-US" dirty="0" smtClean="0"/>
              <a:t> </a:t>
            </a:r>
            <a:r>
              <a:rPr lang="en-US" altLang="ja-JP" dirty="0" smtClean="0"/>
              <a:t>state</a:t>
            </a:r>
            <a:r>
              <a:rPr lang="ja-JP" altLang="en-US" dirty="0" smtClean="0"/>
              <a:t> </a:t>
            </a:r>
            <a:r>
              <a:rPr lang="en-US" altLang="ja-JP" dirty="0" smtClean="0"/>
              <a:t>preservation</a:t>
            </a:r>
          </a:p>
          <a:p>
            <a:r>
              <a:rPr lang="en-US" altLang="ja-JP" dirty="0" smtClean="0"/>
              <a:t>Explicit</a:t>
            </a:r>
            <a:r>
              <a:rPr lang="ja-JP" altLang="en-US" dirty="0" smtClean="0"/>
              <a:t> </a:t>
            </a:r>
            <a:r>
              <a:rPr lang="en-US" altLang="ja-JP" dirty="0" smtClean="0"/>
              <a:t>library</a:t>
            </a:r>
            <a:r>
              <a:rPr lang="ja-JP" altLang="en-US" dirty="0" smtClean="0"/>
              <a:t> </a:t>
            </a:r>
            <a:r>
              <a:rPr lang="en-US" altLang="ja-JP" dirty="0" smtClean="0"/>
              <a:t>calls</a:t>
            </a:r>
            <a:r>
              <a:rPr lang="ja-JP" altLang="en-US" dirty="0" smtClean="0"/>
              <a:t> </a:t>
            </a:r>
            <a:r>
              <a:rPr lang="en-US" altLang="ja-JP" dirty="0" smtClean="0"/>
              <a:t>for</a:t>
            </a:r>
            <a:r>
              <a:rPr lang="ja-JP" altLang="en-US" dirty="0" smtClean="0"/>
              <a:t> </a:t>
            </a:r>
            <a:r>
              <a:rPr lang="en-US" altLang="ja-JP" dirty="0" smtClean="0"/>
              <a:t>array</a:t>
            </a:r>
            <a:r>
              <a:rPr lang="ja-JP" altLang="en-US" dirty="0" smtClean="0"/>
              <a:t> </a:t>
            </a:r>
            <a:r>
              <a:rPr lang="en-US" altLang="ja-JP" dirty="0" smtClean="0"/>
              <a:t>manipulation/version creation</a:t>
            </a:r>
          </a:p>
        </p:txBody>
      </p:sp>
      <p:sp>
        <p:nvSpPr>
          <p:cNvPr id="11" name="Date Placeholder 10"/>
          <p:cNvSpPr>
            <a:spLocks noGrp="1"/>
          </p:cNvSpPr>
          <p:nvPr>
            <p:ph type="dt" sz="half" idx="10"/>
          </p:nvPr>
        </p:nvSpPr>
        <p:spPr/>
        <p:txBody>
          <a:bodyPr/>
          <a:lstStyle/>
          <a:p>
            <a:r>
              <a:rPr lang="en-US" smtClean="0"/>
              <a:t>Dec 15, 2015</a:t>
            </a:r>
            <a:endParaRPr lang="en-US" dirty="0"/>
          </a:p>
        </p:txBody>
      </p:sp>
      <p:sp>
        <p:nvSpPr>
          <p:cNvPr id="13" name="Footer Placeholder 12"/>
          <p:cNvSpPr>
            <a:spLocks noGrp="1"/>
          </p:cNvSpPr>
          <p:nvPr>
            <p:ph type="ftr" sz="quarter" idx="11"/>
          </p:nvPr>
        </p:nvSpPr>
        <p:spPr/>
        <p:txBody>
          <a:bodyPr/>
          <a:lstStyle/>
          <a:p>
            <a:r>
              <a:rPr lang="en-US" smtClean="0"/>
              <a:t>Hajime Fujita, ICPADS 2015</a:t>
            </a:r>
            <a:endParaRPr lang="en-US" dirty="0"/>
          </a:p>
        </p:txBody>
      </p:sp>
      <p:sp>
        <p:nvSpPr>
          <p:cNvPr id="14" name="Slide Number Placeholder 13"/>
          <p:cNvSpPr>
            <a:spLocks noGrp="1"/>
          </p:cNvSpPr>
          <p:nvPr>
            <p:ph type="sldNum" sz="quarter" idx="12"/>
          </p:nvPr>
        </p:nvSpPr>
        <p:spPr/>
        <p:txBody>
          <a:bodyPr/>
          <a:lstStyle/>
          <a:p>
            <a:fld id="{BA9B540C-44DA-4F69-89C9-7C84606640D3}" type="slidenum">
              <a:rPr lang="en-US" smtClean="0"/>
              <a:pPr/>
              <a:t>5</a:t>
            </a:fld>
            <a:endParaRPr lang="en-US"/>
          </a:p>
        </p:txBody>
      </p:sp>
      <p:grpSp>
        <p:nvGrpSpPr>
          <p:cNvPr id="7" name="Group 6"/>
          <p:cNvGrpSpPr/>
          <p:nvPr/>
        </p:nvGrpSpPr>
        <p:grpSpPr>
          <a:xfrm>
            <a:off x="3639197" y="3902383"/>
            <a:ext cx="2921647" cy="330200"/>
            <a:chOff x="5918200" y="2336800"/>
            <a:chExt cx="2921647" cy="330200"/>
          </a:xfrm>
          <a:solidFill>
            <a:srgbClr val="1F497D">
              <a:lumMod val="20000"/>
              <a:lumOff val="80000"/>
            </a:srgbClr>
          </a:solidFill>
        </p:grpSpPr>
        <p:sp>
          <p:nvSpPr>
            <p:cNvPr id="8" name="Parallelogram 7"/>
            <p:cNvSpPr/>
            <p:nvPr/>
          </p:nvSpPr>
          <p:spPr>
            <a:xfrm>
              <a:off x="59182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9" name="Parallelogram 8"/>
            <p:cNvSpPr/>
            <p:nvPr/>
          </p:nvSpPr>
          <p:spPr>
            <a:xfrm>
              <a:off x="64135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0" name="Parallelogram 9"/>
            <p:cNvSpPr/>
            <p:nvPr/>
          </p:nvSpPr>
          <p:spPr>
            <a:xfrm>
              <a:off x="69088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5" name="Parallelogram 14"/>
            <p:cNvSpPr/>
            <p:nvPr/>
          </p:nvSpPr>
          <p:spPr>
            <a:xfrm>
              <a:off x="74041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6" name="Parallelogram 15"/>
            <p:cNvSpPr/>
            <p:nvPr/>
          </p:nvSpPr>
          <p:spPr>
            <a:xfrm>
              <a:off x="78994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17" name="Parallelogram 16"/>
            <p:cNvSpPr/>
            <p:nvPr/>
          </p:nvSpPr>
          <p:spPr>
            <a:xfrm>
              <a:off x="83947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18" name="Group 17"/>
          <p:cNvGrpSpPr/>
          <p:nvPr/>
        </p:nvGrpSpPr>
        <p:grpSpPr>
          <a:xfrm>
            <a:off x="3550297" y="3978583"/>
            <a:ext cx="2921647" cy="330200"/>
            <a:chOff x="5918200" y="2336800"/>
            <a:chExt cx="2921647" cy="330200"/>
          </a:xfrm>
          <a:solidFill>
            <a:srgbClr val="1F497D">
              <a:lumMod val="40000"/>
              <a:lumOff val="60000"/>
            </a:srgbClr>
          </a:solidFill>
        </p:grpSpPr>
        <p:sp>
          <p:nvSpPr>
            <p:cNvPr id="19" name="Parallelogram 18"/>
            <p:cNvSpPr/>
            <p:nvPr/>
          </p:nvSpPr>
          <p:spPr>
            <a:xfrm>
              <a:off x="59182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0" name="Parallelogram 19"/>
            <p:cNvSpPr/>
            <p:nvPr/>
          </p:nvSpPr>
          <p:spPr>
            <a:xfrm>
              <a:off x="64135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1" name="Parallelogram 20"/>
            <p:cNvSpPr/>
            <p:nvPr/>
          </p:nvSpPr>
          <p:spPr>
            <a:xfrm>
              <a:off x="69088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2" name="Parallelogram 21"/>
            <p:cNvSpPr/>
            <p:nvPr/>
          </p:nvSpPr>
          <p:spPr>
            <a:xfrm>
              <a:off x="74041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3" name="Parallelogram 22"/>
            <p:cNvSpPr/>
            <p:nvPr/>
          </p:nvSpPr>
          <p:spPr>
            <a:xfrm>
              <a:off x="78994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4" name="Parallelogram 23"/>
            <p:cNvSpPr/>
            <p:nvPr/>
          </p:nvSpPr>
          <p:spPr>
            <a:xfrm>
              <a:off x="83947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25" name="Group 24"/>
          <p:cNvGrpSpPr/>
          <p:nvPr/>
        </p:nvGrpSpPr>
        <p:grpSpPr>
          <a:xfrm>
            <a:off x="3461397" y="4042083"/>
            <a:ext cx="2921647" cy="330200"/>
            <a:chOff x="5918200" y="2336800"/>
            <a:chExt cx="2921647" cy="330200"/>
          </a:xfrm>
          <a:solidFill>
            <a:srgbClr val="1F497D">
              <a:lumMod val="60000"/>
              <a:lumOff val="40000"/>
            </a:srgbClr>
          </a:solidFill>
        </p:grpSpPr>
        <p:sp>
          <p:nvSpPr>
            <p:cNvPr id="26" name="Parallelogram 25"/>
            <p:cNvSpPr/>
            <p:nvPr/>
          </p:nvSpPr>
          <p:spPr>
            <a:xfrm>
              <a:off x="59182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7" name="Parallelogram 26"/>
            <p:cNvSpPr/>
            <p:nvPr/>
          </p:nvSpPr>
          <p:spPr>
            <a:xfrm>
              <a:off x="64135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8" name="Parallelogram 27"/>
            <p:cNvSpPr/>
            <p:nvPr/>
          </p:nvSpPr>
          <p:spPr>
            <a:xfrm>
              <a:off x="69088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29" name="Parallelogram 28"/>
            <p:cNvSpPr/>
            <p:nvPr/>
          </p:nvSpPr>
          <p:spPr>
            <a:xfrm>
              <a:off x="74041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0" name="Parallelogram 29"/>
            <p:cNvSpPr/>
            <p:nvPr/>
          </p:nvSpPr>
          <p:spPr>
            <a:xfrm>
              <a:off x="78994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1" name="Parallelogram 30"/>
            <p:cNvSpPr/>
            <p:nvPr/>
          </p:nvSpPr>
          <p:spPr>
            <a:xfrm>
              <a:off x="8394700" y="2336800"/>
              <a:ext cx="445147" cy="330200"/>
            </a:xfrm>
            <a:prstGeom prst="parallelogram">
              <a:avLst/>
            </a:prstGeom>
            <a:grp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32" name="Group 31"/>
          <p:cNvGrpSpPr/>
          <p:nvPr/>
        </p:nvGrpSpPr>
        <p:grpSpPr>
          <a:xfrm>
            <a:off x="3372497" y="4105583"/>
            <a:ext cx="2921647" cy="330200"/>
            <a:chOff x="5918200" y="2336800"/>
            <a:chExt cx="2921647" cy="330200"/>
          </a:xfrm>
        </p:grpSpPr>
        <p:sp>
          <p:nvSpPr>
            <p:cNvPr id="33" name="Parallelogram 32"/>
            <p:cNvSpPr/>
            <p:nvPr/>
          </p:nvSpPr>
          <p:spPr>
            <a:xfrm>
              <a:off x="5918200" y="2336800"/>
              <a:ext cx="445147" cy="330200"/>
            </a:xfrm>
            <a:prstGeom prst="parallelogram">
              <a:avLst/>
            </a:prstGeom>
            <a:gradFill rotWithShape="1">
              <a:gsLst>
                <a:gs pos="0">
                  <a:srgbClr val="4F81BD">
                    <a:tint val="100000"/>
                    <a:shade val="100000"/>
                    <a:satMod val="130000"/>
                  </a:srgbClr>
                </a:gs>
                <a:gs pos="100000">
                  <a:srgbClr val="4F81BD">
                    <a:tint val="50000"/>
                    <a:shade val="100000"/>
                    <a:satMod val="350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4" name="Parallelogram 33"/>
            <p:cNvSpPr/>
            <p:nvPr/>
          </p:nvSpPr>
          <p:spPr>
            <a:xfrm>
              <a:off x="6413500" y="2336800"/>
              <a:ext cx="445147" cy="330200"/>
            </a:xfrm>
            <a:prstGeom prst="parallelogram">
              <a:avLst/>
            </a:prstGeom>
            <a:gradFill rotWithShape="1">
              <a:gsLst>
                <a:gs pos="0">
                  <a:srgbClr val="4F81BD">
                    <a:tint val="100000"/>
                    <a:shade val="100000"/>
                    <a:satMod val="130000"/>
                  </a:srgbClr>
                </a:gs>
                <a:gs pos="100000">
                  <a:srgbClr val="4F81BD">
                    <a:tint val="50000"/>
                    <a:shade val="100000"/>
                    <a:satMod val="350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5" name="Parallelogram 34"/>
            <p:cNvSpPr/>
            <p:nvPr/>
          </p:nvSpPr>
          <p:spPr>
            <a:xfrm>
              <a:off x="6908800" y="2336800"/>
              <a:ext cx="445147" cy="330200"/>
            </a:xfrm>
            <a:prstGeom prst="parallelogram">
              <a:avLst/>
            </a:prstGeom>
            <a:gradFill rotWithShape="1">
              <a:gsLst>
                <a:gs pos="0">
                  <a:srgbClr val="4F81BD">
                    <a:tint val="100000"/>
                    <a:shade val="100000"/>
                    <a:satMod val="130000"/>
                  </a:srgbClr>
                </a:gs>
                <a:gs pos="100000">
                  <a:srgbClr val="4F81BD">
                    <a:tint val="50000"/>
                    <a:shade val="100000"/>
                    <a:satMod val="350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6" name="Parallelogram 35"/>
            <p:cNvSpPr/>
            <p:nvPr/>
          </p:nvSpPr>
          <p:spPr>
            <a:xfrm>
              <a:off x="7404100" y="2336800"/>
              <a:ext cx="445147" cy="330200"/>
            </a:xfrm>
            <a:prstGeom prst="parallelogram">
              <a:avLst/>
            </a:prstGeom>
            <a:gradFill rotWithShape="1">
              <a:gsLst>
                <a:gs pos="0">
                  <a:srgbClr val="4F81BD">
                    <a:tint val="100000"/>
                    <a:shade val="100000"/>
                    <a:satMod val="130000"/>
                  </a:srgbClr>
                </a:gs>
                <a:gs pos="100000">
                  <a:srgbClr val="4F81BD">
                    <a:tint val="50000"/>
                    <a:shade val="100000"/>
                    <a:satMod val="350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7" name="Parallelogram 36"/>
            <p:cNvSpPr/>
            <p:nvPr/>
          </p:nvSpPr>
          <p:spPr>
            <a:xfrm>
              <a:off x="7899400" y="2336800"/>
              <a:ext cx="445147" cy="330200"/>
            </a:xfrm>
            <a:prstGeom prst="parallelogram">
              <a:avLst/>
            </a:prstGeom>
            <a:gradFill rotWithShape="1">
              <a:gsLst>
                <a:gs pos="0">
                  <a:srgbClr val="4F81BD">
                    <a:tint val="100000"/>
                    <a:shade val="100000"/>
                    <a:satMod val="130000"/>
                  </a:srgbClr>
                </a:gs>
                <a:gs pos="100000">
                  <a:srgbClr val="4F81BD">
                    <a:tint val="50000"/>
                    <a:shade val="100000"/>
                    <a:satMod val="350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38" name="Parallelogram 37"/>
            <p:cNvSpPr/>
            <p:nvPr/>
          </p:nvSpPr>
          <p:spPr>
            <a:xfrm>
              <a:off x="8394700" y="2336800"/>
              <a:ext cx="445147" cy="330200"/>
            </a:xfrm>
            <a:prstGeom prst="parallelogram">
              <a:avLst/>
            </a:prstGeom>
            <a:gradFill rotWithShape="1">
              <a:gsLst>
                <a:gs pos="0">
                  <a:srgbClr val="4F81BD">
                    <a:tint val="100000"/>
                    <a:shade val="100000"/>
                    <a:satMod val="130000"/>
                  </a:srgbClr>
                </a:gs>
                <a:gs pos="100000">
                  <a:srgbClr val="4F81BD">
                    <a:tint val="50000"/>
                    <a:shade val="100000"/>
                    <a:satMod val="350000"/>
                  </a:srgbClr>
                </a:gs>
              </a:gsLst>
              <a:lin ang="16200000" scaled="0"/>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39" name="Group 38"/>
          <p:cNvGrpSpPr/>
          <p:nvPr/>
        </p:nvGrpSpPr>
        <p:grpSpPr>
          <a:xfrm>
            <a:off x="3442347" y="4448483"/>
            <a:ext cx="2750276" cy="466923"/>
            <a:chOff x="743597" y="2259387"/>
            <a:chExt cx="2750276" cy="466923"/>
          </a:xfrm>
        </p:grpSpPr>
        <p:cxnSp>
          <p:nvCxnSpPr>
            <p:cNvPr id="40" name="Straight Arrow Connector 39"/>
            <p:cNvCxnSpPr/>
            <p:nvPr/>
          </p:nvCxnSpPr>
          <p:spPr>
            <a:xfrm flipV="1">
              <a:off x="743597" y="2259387"/>
              <a:ext cx="445147" cy="425450"/>
            </a:xfrm>
            <a:prstGeom prst="straightConnector1">
              <a:avLst/>
            </a:prstGeom>
            <a:noFill/>
            <a:ln w="25400" cap="flat" cmpd="sng" algn="ctr">
              <a:solidFill>
                <a:srgbClr val="C0504D"/>
              </a:solidFill>
              <a:prstDash val="solid"/>
              <a:tailEnd type="arrow"/>
            </a:ln>
            <a:effectLst>
              <a:outerShdw blurRad="40000" dist="20000" dir="5400000" rotWithShape="0">
                <a:srgbClr val="000000">
                  <a:alpha val="38000"/>
                </a:srgbClr>
              </a:outerShdw>
            </a:effectLst>
          </p:spPr>
        </p:cxnSp>
        <p:cxnSp>
          <p:nvCxnSpPr>
            <p:cNvPr id="41" name="Straight Arrow Connector 40"/>
            <p:cNvCxnSpPr/>
            <p:nvPr/>
          </p:nvCxnSpPr>
          <p:spPr>
            <a:xfrm rot="16200000" flipH="1">
              <a:off x="1518944" y="2284787"/>
              <a:ext cx="445147" cy="425450"/>
            </a:xfrm>
            <a:prstGeom prst="straightConnector1">
              <a:avLst/>
            </a:prstGeom>
            <a:noFill/>
            <a:ln w="25400" cap="flat" cmpd="sng" algn="ctr">
              <a:solidFill>
                <a:srgbClr val="C0504D"/>
              </a:solidFill>
              <a:prstDash val="solid"/>
              <a:tailEnd type="arrow"/>
            </a:ln>
            <a:effectLst>
              <a:outerShdw blurRad="40000" dist="20000" dir="5400000" rotWithShape="0">
                <a:srgbClr val="000000">
                  <a:alpha val="38000"/>
                </a:srgbClr>
              </a:outerShdw>
            </a:effectLst>
          </p:spPr>
        </p:cxnSp>
        <p:cxnSp>
          <p:nvCxnSpPr>
            <p:cNvPr id="42" name="Straight Arrow Connector 41"/>
            <p:cNvCxnSpPr/>
            <p:nvPr/>
          </p:nvCxnSpPr>
          <p:spPr>
            <a:xfrm flipV="1">
              <a:off x="2864173" y="2297487"/>
              <a:ext cx="445147" cy="425450"/>
            </a:xfrm>
            <a:prstGeom prst="straightConnector1">
              <a:avLst/>
            </a:prstGeom>
            <a:noFill/>
            <a:ln w="25400" cap="flat" cmpd="sng" algn="ctr">
              <a:solidFill>
                <a:srgbClr val="C0504D"/>
              </a:solidFill>
              <a:prstDash val="solid"/>
              <a:tailEnd type="arrow"/>
            </a:ln>
            <a:effectLst>
              <a:outerShdw blurRad="40000" dist="20000" dir="5400000" rotWithShape="0">
                <a:srgbClr val="000000">
                  <a:alpha val="38000"/>
                </a:srgbClr>
              </a:outerShdw>
            </a:effectLst>
          </p:spPr>
        </p:cxnSp>
        <p:sp>
          <p:nvSpPr>
            <p:cNvPr id="43" name="TextBox 42"/>
            <p:cNvSpPr txBox="1"/>
            <p:nvPr/>
          </p:nvSpPr>
          <p:spPr>
            <a:xfrm>
              <a:off x="978547" y="2380037"/>
              <a:ext cx="431879" cy="307777"/>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rPr>
                <a:t>Put</a:t>
              </a:r>
              <a:endParaRPr kumimoji="0" lang="en-US" sz="1400" b="0" i="0" u="none" strike="noStrike" kern="0" cap="none" spc="0" normalizeH="0" baseline="0" noProof="0" dirty="0">
                <a:ln>
                  <a:noFill/>
                </a:ln>
                <a:solidFill>
                  <a:sysClr val="windowText" lastClr="000000"/>
                </a:solidFill>
                <a:effectLst/>
                <a:uLnTx/>
                <a:uFillTx/>
                <a:latin typeface="Calibri"/>
              </a:endParaRPr>
            </a:p>
          </p:txBody>
        </p:sp>
        <p:sp>
          <p:nvSpPr>
            <p:cNvPr id="44" name="TextBox 43"/>
            <p:cNvSpPr txBox="1"/>
            <p:nvPr/>
          </p:nvSpPr>
          <p:spPr>
            <a:xfrm>
              <a:off x="1768601" y="2377060"/>
              <a:ext cx="447396" cy="307777"/>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rPr>
                <a:t>Get</a:t>
              </a:r>
              <a:endParaRPr kumimoji="0" lang="en-US" sz="1400" b="0" i="0" u="none" strike="noStrike" kern="0" cap="none" spc="0" normalizeH="0" baseline="0" noProof="0" dirty="0">
                <a:ln>
                  <a:noFill/>
                </a:ln>
                <a:solidFill>
                  <a:sysClr val="windowText" lastClr="000000"/>
                </a:solidFill>
                <a:effectLst/>
                <a:uLnTx/>
                <a:uFillTx/>
                <a:latin typeface="Calibri"/>
              </a:endParaRPr>
            </a:p>
          </p:txBody>
        </p:sp>
        <p:sp>
          <p:nvSpPr>
            <p:cNvPr id="45" name="TextBox 44"/>
            <p:cNvSpPr txBox="1"/>
            <p:nvPr/>
          </p:nvSpPr>
          <p:spPr>
            <a:xfrm>
              <a:off x="3061994" y="2418533"/>
              <a:ext cx="431879" cy="307777"/>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rPr>
                <a:t>Put</a:t>
              </a:r>
              <a:endParaRPr kumimoji="0" lang="en-US" sz="1400" b="0" i="0" u="none" strike="noStrike" kern="0" cap="none" spc="0" normalizeH="0" baseline="0" noProof="0" dirty="0">
                <a:ln>
                  <a:noFill/>
                </a:ln>
                <a:solidFill>
                  <a:sysClr val="windowText" lastClr="000000"/>
                </a:solidFill>
                <a:effectLst/>
                <a:uLnTx/>
                <a:uFillTx/>
                <a:latin typeface="Calibri"/>
              </a:endParaRPr>
            </a:p>
          </p:txBody>
        </p:sp>
      </p:grpSp>
      <p:grpSp>
        <p:nvGrpSpPr>
          <p:cNvPr id="47" name="Group 46"/>
          <p:cNvGrpSpPr/>
          <p:nvPr/>
        </p:nvGrpSpPr>
        <p:grpSpPr>
          <a:xfrm>
            <a:off x="3233444" y="5678578"/>
            <a:ext cx="2197747" cy="533400"/>
            <a:chOff x="623594" y="2967330"/>
            <a:chExt cx="2197747" cy="533400"/>
          </a:xfrm>
        </p:grpSpPr>
        <p:sp>
          <p:nvSpPr>
            <p:cNvPr id="48" name="Parallelogram 47"/>
            <p:cNvSpPr/>
            <p:nvPr/>
          </p:nvSpPr>
          <p:spPr>
            <a:xfrm>
              <a:off x="890294" y="2967330"/>
              <a:ext cx="445147" cy="330200"/>
            </a:xfrm>
            <a:prstGeom prst="parallelogram">
              <a:avLst/>
            </a:prstGeom>
            <a:solidFill>
              <a:schemeClr val="accent5">
                <a:lumMod val="20000"/>
                <a:lumOff val="80000"/>
              </a:schemeClr>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49" name="Parallelogram 48"/>
            <p:cNvSpPr/>
            <p:nvPr/>
          </p:nvSpPr>
          <p:spPr>
            <a:xfrm>
              <a:off x="1385594" y="2967330"/>
              <a:ext cx="445147" cy="330200"/>
            </a:xfrm>
            <a:prstGeom prst="parallelogram">
              <a:avLst/>
            </a:prstGeom>
            <a:solidFill>
              <a:schemeClr val="accent5">
                <a:lumMod val="20000"/>
                <a:lumOff val="80000"/>
              </a:schemeClr>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0" name="Parallelogram 49"/>
            <p:cNvSpPr/>
            <p:nvPr/>
          </p:nvSpPr>
          <p:spPr>
            <a:xfrm>
              <a:off x="1880894" y="2967330"/>
              <a:ext cx="445147" cy="330200"/>
            </a:xfrm>
            <a:prstGeom prst="parallelogram">
              <a:avLst/>
            </a:prstGeom>
            <a:solidFill>
              <a:schemeClr val="accent5">
                <a:lumMod val="20000"/>
                <a:lumOff val="80000"/>
              </a:schemeClr>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1" name="Parallelogram 50"/>
            <p:cNvSpPr/>
            <p:nvPr/>
          </p:nvSpPr>
          <p:spPr>
            <a:xfrm>
              <a:off x="2376194" y="2967330"/>
              <a:ext cx="445147" cy="330200"/>
            </a:xfrm>
            <a:prstGeom prst="parallelogram">
              <a:avLst/>
            </a:prstGeom>
            <a:solidFill>
              <a:schemeClr val="accent5">
                <a:lumMod val="20000"/>
                <a:lumOff val="80000"/>
              </a:schemeClr>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2" name="Parallelogram 51"/>
            <p:cNvSpPr/>
            <p:nvPr/>
          </p:nvSpPr>
          <p:spPr>
            <a:xfrm>
              <a:off x="801394" y="3043530"/>
              <a:ext cx="445147" cy="330200"/>
            </a:xfrm>
            <a:prstGeom prst="parallelogram">
              <a:avLst/>
            </a:prstGeom>
            <a:solidFill>
              <a:schemeClr val="accent5">
                <a:lumMod val="40000"/>
                <a:lumOff val="60000"/>
              </a:schemeClr>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3" name="Parallelogram 52"/>
            <p:cNvSpPr/>
            <p:nvPr/>
          </p:nvSpPr>
          <p:spPr>
            <a:xfrm>
              <a:off x="1296694" y="3043530"/>
              <a:ext cx="445147" cy="330200"/>
            </a:xfrm>
            <a:prstGeom prst="parallelogram">
              <a:avLst/>
            </a:prstGeom>
            <a:solidFill>
              <a:schemeClr val="accent5">
                <a:lumMod val="40000"/>
                <a:lumOff val="60000"/>
              </a:schemeClr>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4" name="Parallelogram 53"/>
            <p:cNvSpPr/>
            <p:nvPr/>
          </p:nvSpPr>
          <p:spPr>
            <a:xfrm>
              <a:off x="1791994" y="3043530"/>
              <a:ext cx="445147" cy="330200"/>
            </a:xfrm>
            <a:prstGeom prst="parallelogram">
              <a:avLst/>
            </a:prstGeom>
            <a:solidFill>
              <a:schemeClr val="accent5">
                <a:lumMod val="40000"/>
                <a:lumOff val="60000"/>
              </a:schemeClr>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5" name="Parallelogram 54"/>
            <p:cNvSpPr/>
            <p:nvPr/>
          </p:nvSpPr>
          <p:spPr>
            <a:xfrm>
              <a:off x="2287294" y="3043530"/>
              <a:ext cx="445147" cy="330200"/>
            </a:xfrm>
            <a:prstGeom prst="parallelogram">
              <a:avLst/>
            </a:prstGeom>
            <a:solidFill>
              <a:schemeClr val="accent5">
                <a:lumMod val="40000"/>
                <a:lumOff val="60000"/>
              </a:schemeClr>
            </a:soli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6" name="Parallelogram 55"/>
            <p:cNvSpPr/>
            <p:nvPr/>
          </p:nvSpPr>
          <p:spPr>
            <a:xfrm>
              <a:off x="712494" y="3107030"/>
              <a:ext cx="445147" cy="330200"/>
            </a:xfrm>
            <a:prstGeom prst="parallelogram">
              <a:avLst/>
            </a:prstGeom>
            <a:solidFill>
              <a:schemeClr val="accent5">
                <a:lumMod val="60000"/>
                <a:lumOff val="40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7" name="Parallelogram 56"/>
            <p:cNvSpPr/>
            <p:nvPr/>
          </p:nvSpPr>
          <p:spPr>
            <a:xfrm>
              <a:off x="1207794" y="3107030"/>
              <a:ext cx="445147" cy="330200"/>
            </a:xfrm>
            <a:prstGeom prst="parallelogram">
              <a:avLst/>
            </a:prstGeom>
            <a:solidFill>
              <a:schemeClr val="accent5">
                <a:lumMod val="60000"/>
                <a:lumOff val="40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8" name="Parallelogram 57"/>
            <p:cNvSpPr/>
            <p:nvPr/>
          </p:nvSpPr>
          <p:spPr>
            <a:xfrm>
              <a:off x="1703094" y="3107030"/>
              <a:ext cx="445147" cy="330200"/>
            </a:xfrm>
            <a:prstGeom prst="parallelogram">
              <a:avLst/>
            </a:prstGeom>
            <a:solidFill>
              <a:schemeClr val="accent5">
                <a:lumMod val="60000"/>
                <a:lumOff val="40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59" name="Parallelogram 58"/>
            <p:cNvSpPr/>
            <p:nvPr/>
          </p:nvSpPr>
          <p:spPr>
            <a:xfrm>
              <a:off x="2198394" y="3107030"/>
              <a:ext cx="445147" cy="330200"/>
            </a:xfrm>
            <a:prstGeom prst="parallelogram">
              <a:avLst/>
            </a:prstGeom>
            <a:solidFill>
              <a:schemeClr val="accent5">
                <a:lumMod val="60000"/>
                <a:lumOff val="40000"/>
              </a:schemeClr>
            </a:solidFill>
            <a:ln w="9525" cap="flat" cmpd="sng" algn="ctr">
              <a:solidFill>
                <a:schemeClr val="accent5">
                  <a:lumMod val="75000"/>
                </a:scheme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0" name="Parallelogram 59"/>
            <p:cNvSpPr/>
            <p:nvPr/>
          </p:nvSpPr>
          <p:spPr>
            <a:xfrm>
              <a:off x="623594" y="3170530"/>
              <a:ext cx="445147" cy="330200"/>
            </a:xfrm>
            <a:prstGeom prst="parallelogram">
              <a:avLst/>
            </a:prstGeom>
            <a:gradFill flip="none" rotWithShape="1">
              <a:gsLst>
                <a:gs pos="0">
                  <a:schemeClr val="accent5">
                    <a:lumMod val="75000"/>
                  </a:schemeClr>
                </a:gs>
                <a:gs pos="100000">
                  <a:schemeClr val="accent5">
                    <a:lumMod val="40000"/>
                    <a:lumOff val="60000"/>
                  </a:schemeClr>
                </a:gs>
              </a:gsLst>
              <a:lin ang="16200000" scaled="0"/>
              <a:tileRect/>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1" name="Parallelogram 60"/>
            <p:cNvSpPr/>
            <p:nvPr/>
          </p:nvSpPr>
          <p:spPr>
            <a:xfrm>
              <a:off x="1118894" y="3170530"/>
              <a:ext cx="445147" cy="330200"/>
            </a:xfrm>
            <a:prstGeom prst="parallelogram">
              <a:avLst/>
            </a:prstGeom>
            <a:gradFill flip="none" rotWithShape="1">
              <a:gsLst>
                <a:gs pos="0">
                  <a:schemeClr val="accent5">
                    <a:lumMod val="75000"/>
                  </a:schemeClr>
                </a:gs>
                <a:gs pos="100000">
                  <a:schemeClr val="accent5">
                    <a:lumMod val="40000"/>
                    <a:lumOff val="60000"/>
                  </a:schemeClr>
                </a:gs>
              </a:gsLst>
              <a:lin ang="16200000" scaled="0"/>
              <a:tileRect/>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2" name="Parallelogram 61"/>
            <p:cNvSpPr/>
            <p:nvPr/>
          </p:nvSpPr>
          <p:spPr>
            <a:xfrm>
              <a:off x="1614194" y="3170530"/>
              <a:ext cx="445147" cy="330200"/>
            </a:xfrm>
            <a:prstGeom prst="parallelogram">
              <a:avLst/>
            </a:prstGeom>
            <a:gradFill flip="none" rotWithShape="1">
              <a:gsLst>
                <a:gs pos="0">
                  <a:schemeClr val="accent5">
                    <a:lumMod val="75000"/>
                  </a:schemeClr>
                </a:gs>
                <a:gs pos="100000">
                  <a:schemeClr val="accent5">
                    <a:lumMod val="40000"/>
                    <a:lumOff val="60000"/>
                  </a:schemeClr>
                </a:gs>
              </a:gsLst>
              <a:lin ang="16200000" scaled="0"/>
              <a:tileRect/>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sp>
          <p:nvSpPr>
            <p:cNvPr id="63" name="Parallelogram 62"/>
            <p:cNvSpPr/>
            <p:nvPr/>
          </p:nvSpPr>
          <p:spPr>
            <a:xfrm>
              <a:off x="2109494" y="3170530"/>
              <a:ext cx="445147" cy="330200"/>
            </a:xfrm>
            <a:prstGeom prst="parallelogram">
              <a:avLst/>
            </a:prstGeom>
            <a:gradFill flip="none" rotWithShape="1">
              <a:gsLst>
                <a:gs pos="0">
                  <a:schemeClr val="accent5">
                    <a:lumMod val="75000"/>
                  </a:schemeClr>
                </a:gs>
                <a:gs pos="100000">
                  <a:schemeClr val="accent5">
                    <a:lumMod val="40000"/>
                    <a:lumOff val="60000"/>
                  </a:schemeClr>
                </a:gs>
              </a:gsLst>
              <a:lin ang="16200000" scaled="0"/>
              <a:tileRect/>
            </a:gradFill>
            <a:ln w="9525" cap="flat" cmpd="sng" algn="ctr">
              <a:solidFill>
                <a:srgbClr val="4F81BD">
                  <a:shade val="95000"/>
                  <a:satMod val="105000"/>
                </a:srgbClr>
              </a:solidFill>
              <a:prstDash val="solid"/>
            </a:ln>
            <a:effectLst>
              <a:outerShdw blurRad="40000" dist="23000" dir="5400000" rotWithShape="0">
                <a:srgbClr val="000000">
                  <a:alpha val="35000"/>
                </a:srgb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 lastClr="FFFFFF"/>
                </a:solidFill>
                <a:effectLst/>
                <a:uLnTx/>
                <a:uFillTx/>
                <a:latin typeface="Calibri"/>
                <a:ea typeface="+mn-ea"/>
                <a:cs typeface="+mn-cs"/>
              </a:endParaRPr>
            </a:p>
          </p:txBody>
        </p:sp>
      </p:grpSp>
      <p:grpSp>
        <p:nvGrpSpPr>
          <p:cNvPr id="6" name="Group 5"/>
          <p:cNvGrpSpPr/>
          <p:nvPr/>
        </p:nvGrpSpPr>
        <p:grpSpPr>
          <a:xfrm>
            <a:off x="6370989" y="4213208"/>
            <a:ext cx="1244708" cy="1232142"/>
            <a:chOff x="3964339" y="4066762"/>
            <a:chExt cx="1244708" cy="1232142"/>
          </a:xfrm>
        </p:grpSpPr>
        <p:cxnSp>
          <p:nvCxnSpPr>
            <p:cNvPr id="68" name="Straight Arrow Connector 67"/>
            <p:cNvCxnSpPr/>
            <p:nvPr/>
          </p:nvCxnSpPr>
          <p:spPr>
            <a:xfrm flipH="1" flipV="1">
              <a:off x="4065294" y="4225838"/>
              <a:ext cx="379706" cy="543122"/>
            </a:xfrm>
            <a:prstGeom prst="straightConnector1">
              <a:avLst/>
            </a:prstGeom>
            <a:noFill/>
            <a:ln w="25400" cap="flat" cmpd="sng" algn="ctr">
              <a:solidFill>
                <a:srgbClr val="C0504D"/>
              </a:solidFill>
              <a:prstDash val="sysDash"/>
              <a:tailEnd type="arrow"/>
            </a:ln>
            <a:effectLst>
              <a:outerShdw blurRad="40000" dist="20000" dir="5400000" rotWithShape="0">
                <a:srgbClr val="000000">
                  <a:alpha val="38000"/>
                </a:srgbClr>
              </a:outerShdw>
            </a:effectLst>
          </p:spPr>
        </p:cxnSp>
        <p:cxnSp>
          <p:nvCxnSpPr>
            <p:cNvPr id="69" name="Straight Arrow Connector 68"/>
            <p:cNvCxnSpPr/>
            <p:nvPr/>
          </p:nvCxnSpPr>
          <p:spPr>
            <a:xfrm rot="16200000" flipV="1">
              <a:off x="4144344" y="4076611"/>
              <a:ext cx="445147" cy="425450"/>
            </a:xfrm>
            <a:prstGeom prst="straightConnector1">
              <a:avLst/>
            </a:prstGeom>
            <a:noFill/>
            <a:ln w="25400" cap="flat" cmpd="sng" algn="ctr">
              <a:solidFill>
                <a:srgbClr val="C0504D"/>
              </a:solidFill>
              <a:prstDash val="sysDash"/>
              <a:tailEnd type="arrow"/>
            </a:ln>
            <a:effectLst>
              <a:outerShdw blurRad="40000" dist="20000" dir="5400000" rotWithShape="0">
                <a:srgbClr val="000000">
                  <a:alpha val="38000"/>
                </a:srgbClr>
              </a:outerShdw>
            </a:effectLst>
          </p:spPr>
        </p:cxnSp>
        <p:sp>
          <p:nvSpPr>
            <p:cNvPr id="70" name="TextBox 69"/>
            <p:cNvSpPr txBox="1"/>
            <p:nvPr/>
          </p:nvSpPr>
          <p:spPr>
            <a:xfrm>
              <a:off x="4338584" y="4711727"/>
              <a:ext cx="870463" cy="307777"/>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rPr>
                <a:t>V</a:t>
              </a:r>
              <a:r>
                <a:rPr kumimoji="0" lang="en-US" altLang="ja-JP" sz="1400" b="0" i="0" u="none" strike="noStrike" kern="0" cap="none" spc="0" normalizeH="0" baseline="0" noProof="0" dirty="0" smtClean="0">
                  <a:ln>
                    <a:noFill/>
                  </a:ln>
                  <a:solidFill>
                    <a:sysClr val="windowText" lastClr="000000"/>
                  </a:solidFill>
                  <a:effectLst/>
                  <a:uLnTx/>
                  <a:uFillTx/>
                  <a:latin typeface="Calibri"/>
                </a:rPr>
                <a:t>ersion</a:t>
              </a:r>
              <a:r>
                <a:rPr kumimoji="0" lang="ja-JP" altLang="en-US" sz="1400" b="0" i="0" u="none" strike="noStrike" kern="0" cap="none" spc="0" normalizeH="0" baseline="0" noProof="0" dirty="0" smtClean="0">
                  <a:ln>
                    <a:noFill/>
                  </a:ln>
                  <a:solidFill>
                    <a:sysClr val="windowText" lastClr="000000"/>
                  </a:solidFill>
                  <a:effectLst/>
                  <a:uLnTx/>
                  <a:uFillTx/>
                  <a:latin typeface="Calibri"/>
                </a:rPr>
                <a:t> </a:t>
              </a:r>
              <a:r>
                <a:rPr lang="en-US" altLang="ja-JP" sz="1400" kern="0" dirty="0">
                  <a:solidFill>
                    <a:sysClr val="windowText" lastClr="000000"/>
                  </a:solidFill>
                  <a:latin typeface="Calibri"/>
                </a:rPr>
                <a:t>2</a:t>
              </a:r>
              <a:endParaRPr kumimoji="0" lang="en-US" sz="1400" b="0" i="0" u="none" strike="noStrike" kern="0" cap="none" spc="0" normalizeH="0" baseline="0" noProof="0" dirty="0">
                <a:ln>
                  <a:noFill/>
                </a:ln>
                <a:solidFill>
                  <a:sysClr val="windowText" lastClr="000000"/>
                </a:solidFill>
                <a:effectLst/>
                <a:uLnTx/>
                <a:uFillTx/>
                <a:latin typeface="Calibri"/>
              </a:endParaRPr>
            </a:p>
          </p:txBody>
        </p:sp>
        <p:sp>
          <p:nvSpPr>
            <p:cNvPr id="71" name="TextBox 70"/>
            <p:cNvSpPr txBox="1"/>
            <p:nvPr/>
          </p:nvSpPr>
          <p:spPr>
            <a:xfrm>
              <a:off x="4338584" y="4429037"/>
              <a:ext cx="870463" cy="307777"/>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ja-JP" sz="1400" kern="0" dirty="0" smtClean="0">
                  <a:solidFill>
                    <a:sysClr val="windowText" lastClr="000000"/>
                  </a:solidFill>
                  <a:latin typeface="Calibri"/>
                </a:rPr>
                <a:t>Version</a:t>
              </a:r>
              <a:r>
                <a:rPr lang="ja-JP" altLang="en-US" sz="1400" kern="0" dirty="0" smtClean="0">
                  <a:solidFill>
                    <a:sysClr val="windowText" lastClr="000000"/>
                  </a:solidFill>
                  <a:latin typeface="Calibri"/>
                </a:rPr>
                <a:t> </a:t>
              </a:r>
              <a:r>
                <a:rPr lang="en-US" altLang="ja-JP" sz="1400" kern="0" dirty="0">
                  <a:solidFill>
                    <a:sysClr val="windowText" lastClr="000000"/>
                  </a:solidFill>
                  <a:latin typeface="Calibri"/>
                </a:rPr>
                <a:t>1</a:t>
              </a:r>
              <a:endParaRPr kumimoji="0" lang="en-US" sz="1400" b="0" i="0" u="none" strike="noStrike" kern="0" cap="none" spc="0" normalizeH="0" baseline="0" noProof="0" dirty="0">
                <a:ln>
                  <a:noFill/>
                </a:ln>
                <a:solidFill>
                  <a:sysClr val="windowText" lastClr="000000"/>
                </a:solidFill>
                <a:effectLst/>
                <a:uLnTx/>
                <a:uFillTx/>
                <a:latin typeface="Calibri"/>
              </a:endParaRPr>
            </a:p>
          </p:txBody>
        </p:sp>
        <p:sp>
          <p:nvSpPr>
            <p:cNvPr id="72" name="TextBox 71"/>
            <p:cNvSpPr txBox="1"/>
            <p:nvPr/>
          </p:nvSpPr>
          <p:spPr>
            <a:xfrm>
              <a:off x="4338584" y="4991127"/>
              <a:ext cx="754116" cy="307777"/>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rPr>
                <a:t>...</a:t>
              </a:r>
              <a:endParaRPr kumimoji="0" lang="en-US" sz="1400" b="0" i="0" u="none" strike="noStrike" kern="0" cap="none" spc="0" normalizeH="0" baseline="0" noProof="0" dirty="0">
                <a:ln>
                  <a:noFill/>
                </a:ln>
                <a:solidFill>
                  <a:sysClr val="windowText" lastClr="000000"/>
                </a:solidFill>
                <a:effectLst/>
                <a:uLnTx/>
                <a:uFillTx/>
                <a:latin typeface="Calibri"/>
              </a:endParaRPr>
            </a:p>
          </p:txBody>
        </p:sp>
        <p:cxnSp>
          <p:nvCxnSpPr>
            <p:cNvPr id="73" name="Straight Arrow Connector 72"/>
            <p:cNvCxnSpPr/>
            <p:nvPr/>
          </p:nvCxnSpPr>
          <p:spPr>
            <a:xfrm flipH="1" flipV="1">
              <a:off x="3964339" y="4317588"/>
              <a:ext cx="480661" cy="814728"/>
            </a:xfrm>
            <a:prstGeom prst="straightConnector1">
              <a:avLst/>
            </a:prstGeom>
            <a:noFill/>
            <a:ln w="25400" cap="flat" cmpd="sng" algn="ctr">
              <a:solidFill>
                <a:srgbClr val="C0504D"/>
              </a:solidFill>
              <a:prstDash val="sysDash"/>
              <a:tailEnd type="arrow"/>
            </a:ln>
            <a:effectLst>
              <a:outerShdw blurRad="40000" dist="20000" dir="5400000" rotWithShape="0">
                <a:srgbClr val="000000">
                  <a:alpha val="38000"/>
                </a:srgbClr>
              </a:outerShdw>
            </a:effectLst>
          </p:spPr>
        </p:cxnSp>
      </p:grpSp>
      <p:sp>
        <p:nvSpPr>
          <p:cNvPr id="74" name="TextBox 73"/>
          <p:cNvSpPr txBox="1"/>
          <p:nvPr/>
        </p:nvSpPr>
        <p:spPr>
          <a:xfrm>
            <a:off x="3068403" y="3456851"/>
            <a:ext cx="1792582" cy="369332"/>
          </a:xfrm>
          <a:prstGeom prst="rect">
            <a:avLst/>
          </a:prstGeom>
          <a:noFill/>
        </p:spPr>
        <p:txBody>
          <a:bodyPr wrap="square" rtlCol="0">
            <a:spAutoFit/>
          </a:bodyPr>
          <a:lstStyle/>
          <a:p>
            <a:r>
              <a:rPr lang="en-US" dirty="0" smtClean="0"/>
              <a:t>Array A</a:t>
            </a:r>
            <a:endParaRPr lang="en-US" dirty="0"/>
          </a:p>
        </p:txBody>
      </p:sp>
      <p:sp>
        <p:nvSpPr>
          <p:cNvPr id="77" name="TextBox 76"/>
          <p:cNvSpPr txBox="1"/>
          <p:nvPr/>
        </p:nvSpPr>
        <p:spPr>
          <a:xfrm>
            <a:off x="3055056" y="5291918"/>
            <a:ext cx="1792582" cy="369332"/>
          </a:xfrm>
          <a:prstGeom prst="rect">
            <a:avLst/>
          </a:prstGeom>
          <a:noFill/>
        </p:spPr>
        <p:txBody>
          <a:bodyPr wrap="square" rtlCol="0">
            <a:spAutoFit/>
          </a:bodyPr>
          <a:lstStyle/>
          <a:p>
            <a:r>
              <a:rPr lang="en-US" dirty="0" smtClean="0"/>
              <a:t>Array B</a:t>
            </a:r>
            <a:endParaRPr lang="en-US" dirty="0"/>
          </a:p>
        </p:txBody>
      </p:sp>
      <p:grpSp>
        <p:nvGrpSpPr>
          <p:cNvPr id="81" name="Group 80"/>
          <p:cNvGrpSpPr/>
          <p:nvPr/>
        </p:nvGrpSpPr>
        <p:grpSpPr>
          <a:xfrm>
            <a:off x="2892748" y="4955132"/>
            <a:ext cx="3308734" cy="331611"/>
            <a:chOff x="486098" y="4795986"/>
            <a:chExt cx="3308734" cy="331611"/>
          </a:xfrm>
        </p:grpSpPr>
        <p:sp>
          <p:nvSpPr>
            <p:cNvPr id="78" name="Oval 77"/>
            <p:cNvSpPr/>
            <p:nvPr/>
          </p:nvSpPr>
          <p:spPr>
            <a:xfrm>
              <a:off x="486098" y="4795986"/>
              <a:ext cx="1036991" cy="298340"/>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latin typeface="Calibri"/>
                  <a:cs typeface="Calibri"/>
                </a:rPr>
                <a:t>Process</a:t>
              </a:r>
              <a:endParaRPr lang="en-US" sz="1400" dirty="0">
                <a:latin typeface="Calibri"/>
                <a:cs typeface="Calibri"/>
              </a:endParaRPr>
            </a:p>
          </p:txBody>
        </p:sp>
        <p:sp>
          <p:nvSpPr>
            <p:cNvPr id="79" name="Oval 78"/>
            <p:cNvSpPr/>
            <p:nvPr/>
          </p:nvSpPr>
          <p:spPr>
            <a:xfrm>
              <a:off x="1663053" y="4818386"/>
              <a:ext cx="1036991" cy="298340"/>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latin typeface="Calibri"/>
                  <a:cs typeface="Calibri"/>
                </a:rPr>
                <a:t>Process</a:t>
              </a:r>
              <a:endParaRPr lang="en-US" sz="1400" dirty="0">
                <a:latin typeface="Calibri"/>
                <a:cs typeface="Calibri"/>
              </a:endParaRPr>
            </a:p>
          </p:txBody>
        </p:sp>
        <p:sp>
          <p:nvSpPr>
            <p:cNvPr id="80" name="Oval 79"/>
            <p:cNvSpPr/>
            <p:nvPr/>
          </p:nvSpPr>
          <p:spPr>
            <a:xfrm>
              <a:off x="2757841" y="4829257"/>
              <a:ext cx="1036991" cy="298340"/>
            </a:xfrm>
            <a:prstGeom prst="ellips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latin typeface="Calibri"/>
                  <a:cs typeface="Calibri"/>
                </a:rPr>
                <a:t>Process</a:t>
              </a:r>
              <a:endParaRPr lang="en-US" sz="1400" dirty="0">
                <a:latin typeface="Calibri"/>
                <a:cs typeface="Calibri"/>
              </a:endParaRPr>
            </a:p>
          </p:txBody>
        </p:sp>
      </p:grpSp>
      <p:grpSp>
        <p:nvGrpSpPr>
          <p:cNvPr id="91" name="Group 90"/>
          <p:cNvGrpSpPr/>
          <p:nvPr/>
        </p:nvGrpSpPr>
        <p:grpSpPr>
          <a:xfrm>
            <a:off x="3909013" y="5297314"/>
            <a:ext cx="1690156" cy="584464"/>
            <a:chOff x="1995194" y="5150485"/>
            <a:chExt cx="1690156" cy="584464"/>
          </a:xfrm>
        </p:grpSpPr>
        <p:cxnSp>
          <p:nvCxnSpPr>
            <p:cNvPr id="82" name="Straight Arrow Connector 81"/>
            <p:cNvCxnSpPr/>
            <p:nvPr/>
          </p:nvCxnSpPr>
          <p:spPr>
            <a:xfrm flipH="1">
              <a:off x="3072251" y="5162802"/>
              <a:ext cx="613099" cy="572147"/>
            </a:xfrm>
            <a:prstGeom prst="straightConnector1">
              <a:avLst/>
            </a:prstGeom>
            <a:noFill/>
            <a:ln w="25400" cap="flat" cmpd="sng" algn="ctr">
              <a:solidFill>
                <a:srgbClr val="C0504D"/>
              </a:solidFill>
              <a:prstDash val="solid"/>
              <a:tailEnd type="arrow"/>
            </a:ln>
            <a:effectLst>
              <a:outerShdw blurRad="40000" dist="20000" dir="5400000" rotWithShape="0">
                <a:srgbClr val="000000">
                  <a:alpha val="38000"/>
                </a:srgbClr>
              </a:outerShdw>
            </a:effectLst>
          </p:spPr>
        </p:cxnSp>
        <p:sp>
          <p:nvSpPr>
            <p:cNvPr id="84" name="TextBox 83"/>
            <p:cNvSpPr txBox="1"/>
            <p:nvPr/>
          </p:nvSpPr>
          <p:spPr>
            <a:xfrm>
              <a:off x="1995194" y="5194327"/>
              <a:ext cx="431879" cy="307777"/>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rPr>
                <a:t>Put</a:t>
              </a:r>
              <a:endParaRPr kumimoji="0" lang="en-US" sz="1400" b="0" i="0" u="none" strike="noStrike" kern="0" cap="none" spc="0" normalizeH="0" baseline="0" noProof="0" dirty="0">
                <a:ln>
                  <a:noFill/>
                </a:ln>
                <a:solidFill>
                  <a:sysClr val="windowText" lastClr="000000"/>
                </a:solidFill>
                <a:effectLst/>
                <a:uLnTx/>
                <a:uFillTx/>
                <a:latin typeface="Calibri"/>
              </a:endParaRPr>
            </a:p>
          </p:txBody>
        </p:sp>
        <p:cxnSp>
          <p:nvCxnSpPr>
            <p:cNvPr id="85" name="Straight Arrow Connector 84"/>
            <p:cNvCxnSpPr/>
            <p:nvPr/>
          </p:nvCxnSpPr>
          <p:spPr>
            <a:xfrm flipV="1">
              <a:off x="2147594" y="5150485"/>
              <a:ext cx="888353" cy="572257"/>
            </a:xfrm>
            <a:prstGeom prst="straightConnector1">
              <a:avLst/>
            </a:prstGeom>
            <a:noFill/>
            <a:ln w="25400" cap="flat" cmpd="sng" algn="ctr">
              <a:solidFill>
                <a:srgbClr val="C0504D"/>
              </a:solidFill>
              <a:prstDash val="solid"/>
              <a:tailEnd type="arrow"/>
            </a:ln>
            <a:effectLst>
              <a:outerShdw blurRad="40000" dist="20000" dir="5400000" rotWithShape="0">
                <a:srgbClr val="000000">
                  <a:alpha val="38000"/>
                </a:srgbClr>
              </a:outerShdw>
            </a:effectLst>
          </p:spPr>
        </p:cxnSp>
        <p:sp>
          <p:nvSpPr>
            <p:cNvPr id="90" name="TextBox 89"/>
            <p:cNvSpPr txBox="1"/>
            <p:nvPr/>
          </p:nvSpPr>
          <p:spPr>
            <a:xfrm>
              <a:off x="2800843" y="5224465"/>
              <a:ext cx="447396" cy="307777"/>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rPr>
                <a:t>Get</a:t>
              </a:r>
              <a:endParaRPr kumimoji="0" lang="en-US" sz="1400" b="0" i="0" u="none" strike="noStrike" kern="0" cap="none" spc="0" normalizeH="0" baseline="0" noProof="0" dirty="0">
                <a:ln>
                  <a:noFill/>
                </a:ln>
                <a:solidFill>
                  <a:sysClr val="windowText" lastClr="000000"/>
                </a:solidFill>
                <a:effectLst/>
                <a:uLnTx/>
                <a:uFillTx/>
                <a:latin typeface="Calibri"/>
              </a:endParaRPr>
            </a:p>
          </p:txBody>
        </p:sp>
      </p:grpSp>
      <p:sp>
        <p:nvSpPr>
          <p:cNvPr id="92" name="TextBox 91"/>
          <p:cNvSpPr txBox="1"/>
          <p:nvPr/>
        </p:nvSpPr>
        <p:spPr>
          <a:xfrm>
            <a:off x="5969001" y="1434068"/>
            <a:ext cx="2844800" cy="369332"/>
          </a:xfrm>
          <a:prstGeom prst="rect">
            <a:avLst/>
          </a:prstGeom>
          <a:noFill/>
        </p:spPr>
        <p:txBody>
          <a:bodyPr wrap="square" rtlCol="0">
            <a:spAutoFit/>
          </a:bodyPr>
          <a:lstStyle/>
          <a:p>
            <a:pPr algn="r"/>
            <a:r>
              <a:rPr lang="en-US" altLang="ja-JP" dirty="0" smtClean="0"/>
              <a:t>(Global View Resilience)</a:t>
            </a:r>
            <a:endParaRPr lang="en-US" dirty="0"/>
          </a:p>
        </p:txBody>
      </p:sp>
    </p:spTree>
    <p:extLst>
      <p:ext uri="{BB962C8B-B14F-4D97-AF65-F5344CB8AC3E}">
        <p14:creationId xmlns:p14="http://schemas.microsoft.com/office/powerpoint/2010/main" val="21607727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sz="4000" dirty="0" smtClean="0"/>
              <a:t>Many</a:t>
            </a:r>
            <a:r>
              <a:rPr kumimoji="1" lang="ja-JP" altLang="en-US" sz="4000" dirty="0" smtClean="0"/>
              <a:t> </a:t>
            </a:r>
            <a:r>
              <a:rPr kumimoji="1" lang="en-US" altLang="ja-JP" sz="4000" dirty="0" smtClean="0"/>
              <a:t>Versions</a:t>
            </a:r>
            <a:r>
              <a:rPr kumimoji="1" lang="ja-JP" altLang="en-US" sz="4000" dirty="0" smtClean="0"/>
              <a:t> </a:t>
            </a:r>
            <a:r>
              <a:rPr kumimoji="1" lang="en-US" altLang="ja-JP" sz="4000" dirty="0" smtClean="0"/>
              <a:t>are</a:t>
            </a:r>
            <a:r>
              <a:rPr kumimoji="1" lang="ja-JP" altLang="en-US" sz="4000" dirty="0" smtClean="0"/>
              <a:t> </a:t>
            </a:r>
            <a:r>
              <a:rPr kumimoji="1" lang="en-US" altLang="ja-JP" sz="4000" dirty="0" smtClean="0"/>
              <a:t>Partial</a:t>
            </a:r>
            <a:r>
              <a:rPr kumimoji="1" lang="ja-JP" altLang="en-US" sz="4000" dirty="0" smtClean="0"/>
              <a:t> </a:t>
            </a:r>
            <a:r>
              <a:rPr kumimoji="1" lang="en-US" altLang="ja-JP" sz="4000" dirty="0" smtClean="0"/>
              <a:t>Updates</a:t>
            </a:r>
            <a:endParaRPr kumimoji="1" lang="ja-JP" altLang="en-US" sz="4000" dirty="0"/>
          </a:p>
        </p:txBody>
      </p:sp>
      <p:sp>
        <p:nvSpPr>
          <p:cNvPr id="5" name="日付プレースホルダー 4"/>
          <p:cNvSpPr>
            <a:spLocks noGrp="1"/>
          </p:cNvSpPr>
          <p:nvPr>
            <p:ph type="dt" sz="half" idx="10"/>
          </p:nvPr>
        </p:nvSpPr>
        <p:spPr/>
        <p:txBody>
          <a:bodyPr/>
          <a:lstStyle/>
          <a:p>
            <a:r>
              <a:rPr kumimoji="1" lang="en-US" altLang="ja-JP" smtClean="0"/>
              <a:t>Dec 15, 2015</a:t>
            </a:r>
            <a:endParaRPr kumimoji="1" lang="ja-JP" altLang="en-US"/>
          </a:p>
        </p:txBody>
      </p:sp>
      <p:sp>
        <p:nvSpPr>
          <p:cNvPr id="6" name="スライド番号プレースホルダー 5"/>
          <p:cNvSpPr>
            <a:spLocks noGrp="1"/>
          </p:cNvSpPr>
          <p:nvPr>
            <p:ph type="sldNum" sz="quarter" idx="12"/>
          </p:nvPr>
        </p:nvSpPr>
        <p:spPr/>
        <p:txBody>
          <a:bodyPr/>
          <a:lstStyle/>
          <a:p>
            <a:fld id="{B9E343BB-0E3D-4241-8169-D1D2B348EE22}" type="slidenum">
              <a:rPr kumimoji="1" lang="ja-JP" altLang="en-US" smtClean="0"/>
              <a:t>6</a:t>
            </a:fld>
            <a:endParaRPr kumimoji="1" lang="ja-JP" altLang="en-US"/>
          </a:p>
        </p:txBody>
      </p:sp>
      <p:sp>
        <p:nvSpPr>
          <p:cNvPr id="7" name="Footer Placeholder 6"/>
          <p:cNvSpPr>
            <a:spLocks noGrp="1"/>
          </p:cNvSpPr>
          <p:nvPr>
            <p:ph type="ftr" sz="quarter" idx="11"/>
          </p:nvPr>
        </p:nvSpPr>
        <p:spPr/>
        <p:txBody>
          <a:bodyPr/>
          <a:lstStyle/>
          <a:p>
            <a:r>
              <a:rPr lang="en-US" smtClean="0"/>
              <a:t>Hajime Fujita, ICPADS 2015</a:t>
            </a:r>
            <a:endParaRPr lang="en-US"/>
          </a:p>
        </p:txBody>
      </p:sp>
      <p:graphicFrame>
        <p:nvGraphicFramePr>
          <p:cNvPr id="9" name="Chart 8"/>
          <p:cNvGraphicFramePr/>
          <p:nvPr>
            <p:extLst>
              <p:ext uri="{D42A27DB-BD31-4B8C-83A1-F6EECF244321}">
                <p14:modId xmlns:p14="http://schemas.microsoft.com/office/powerpoint/2010/main" val="3612050451"/>
              </p:ext>
            </p:extLst>
          </p:nvPr>
        </p:nvGraphicFramePr>
        <p:xfrm>
          <a:off x="659164" y="2049666"/>
          <a:ext cx="7790157" cy="2857500"/>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p:cNvSpPr txBox="1"/>
          <p:nvPr/>
        </p:nvSpPr>
        <p:spPr>
          <a:xfrm>
            <a:off x="4140200" y="4961402"/>
            <a:ext cx="4789840" cy="646331"/>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altLang="ja-JP" dirty="0" smtClean="0"/>
              <a:t>Opportunity</a:t>
            </a:r>
            <a:r>
              <a:rPr lang="ja-JP" altLang="en-US" dirty="0" smtClean="0"/>
              <a:t> </a:t>
            </a:r>
            <a:r>
              <a:rPr lang="en-US" altLang="ja-JP" dirty="0" smtClean="0"/>
              <a:t>for</a:t>
            </a:r>
            <a:r>
              <a:rPr lang="ja-JP" altLang="en-US" dirty="0" smtClean="0"/>
              <a:t> </a:t>
            </a:r>
            <a:r>
              <a:rPr lang="en-US" altLang="ja-JP" dirty="0" smtClean="0"/>
              <a:t>saving</a:t>
            </a:r>
            <a:r>
              <a:rPr lang="ja-JP" altLang="en-US" dirty="0" smtClean="0"/>
              <a:t> </a:t>
            </a:r>
            <a:r>
              <a:rPr lang="en-US" altLang="ja-JP" dirty="0" smtClean="0"/>
              <a:t>storage/bandwidth</a:t>
            </a:r>
            <a:r>
              <a:rPr lang="ja-JP" altLang="en-US" dirty="0" smtClean="0"/>
              <a:t> </a:t>
            </a:r>
            <a:r>
              <a:rPr lang="en-US" altLang="ja-JP" dirty="0" smtClean="0"/>
              <a:t>requirements</a:t>
            </a:r>
            <a:endParaRPr lang="en-US" b="1" dirty="0"/>
          </a:p>
        </p:txBody>
      </p:sp>
      <p:cxnSp>
        <p:nvCxnSpPr>
          <p:cNvPr id="15" name="Straight Arrow Connector 14"/>
          <p:cNvCxnSpPr/>
          <p:nvPr/>
        </p:nvCxnSpPr>
        <p:spPr>
          <a:xfrm flipH="1" flipV="1">
            <a:off x="3987800" y="3968050"/>
            <a:ext cx="965200" cy="939116"/>
          </a:xfrm>
          <a:prstGeom prst="straightConnector1">
            <a:avLst/>
          </a:prstGeom>
          <a:ln>
            <a:tailEnd type="arrow"/>
          </a:ln>
        </p:spPr>
        <p:style>
          <a:lnRef idx="2">
            <a:schemeClr val="accent3"/>
          </a:lnRef>
          <a:fillRef idx="0">
            <a:schemeClr val="accent3"/>
          </a:fillRef>
          <a:effectRef idx="1">
            <a:schemeClr val="accent3"/>
          </a:effectRef>
          <a:fontRef idx="minor">
            <a:schemeClr val="tx1"/>
          </a:fontRef>
        </p:style>
      </p:cxnSp>
      <p:cxnSp>
        <p:nvCxnSpPr>
          <p:cNvPr id="17" name="Straight Arrow Connector 16"/>
          <p:cNvCxnSpPr/>
          <p:nvPr/>
        </p:nvCxnSpPr>
        <p:spPr>
          <a:xfrm flipH="1" flipV="1">
            <a:off x="4140200" y="3155250"/>
            <a:ext cx="812800" cy="1751916"/>
          </a:xfrm>
          <a:prstGeom prst="straightConnector1">
            <a:avLst/>
          </a:prstGeom>
          <a:ln>
            <a:tailEnd type="arrow"/>
          </a:ln>
        </p:spPr>
        <p:style>
          <a:lnRef idx="2">
            <a:schemeClr val="accent3"/>
          </a:lnRef>
          <a:fillRef idx="0">
            <a:schemeClr val="accent3"/>
          </a:fillRef>
          <a:effectRef idx="1">
            <a:schemeClr val="accent3"/>
          </a:effectRef>
          <a:fontRef idx="minor">
            <a:schemeClr val="tx1"/>
          </a:fontRef>
        </p:style>
      </p:cxnSp>
      <p:sp>
        <p:nvSpPr>
          <p:cNvPr id="11" name="Rectangle 10"/>
          <p:cNvSpPr/>
          <p:nvPr/>
        </p:nvSpPr>
        <p:spPr>
          <a:xfrm>
            <a:off x="457200" y="5017176"/>
            <a:ext cx="3285616" cy="804390"/>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err="1" smtClean="0"/>
              <a:t>H.Fujita</a:t>
            </a:r>
            <a:r>
              <a:rPr lang="en-US" sz="1400" dirty="0"/>
              <a:t>, </a:t>
            </a:r>
            <a:r>
              <a:rPr lang="en-US" sz="1400" dirty="0" smtClean="0"/>
              <a:t>et al.</a:t>
            </a:r>
            <a:r>
              <a:rPr lang="en-US" sz="1400" dirty="0"/>
              <a:t>,</a:t>
            </a:r>
            <a:r>
              <a:rPr lang="en-US" sz="1400" dirty="0" smtClean="0"/>
              <a:t> </a:t>
            </a:r>
            <a:r>
              <a:rPr lang="en-US" sz="1400" dirty="0"/>
              <a:t> Log-Structured Global Array for Efficient Multi-Version Snapshots, </a:t>
            </a:r>
            <a:r>
              <a:rPr lang="en-US" sz="1400" dirty="0" err="1" smtClean="0"/>
              <a:t>CCGrid</a:t>
            </a:r>
            <a:r>
              <a:rPr lang="en-US" sz="1400" dirty="0" smtClean="0"/>
              <a:t> 2015</a:t>
            </a:r>
            <a:endParaRPr lang="en-US" sz="1400" dirty="0"/>
          </a:p>
        </p:txBody>
      </p:sp>
    </p:spTree>
    <p:extLst>
      <p:ext uri="{BB962C8B-B14F-4D97-AF65-F5344CB8AC3E}">
        <p14:creationId xmlns:p14="http://schemas.microsoft.com/office/powerpoint/2010/main" val="4075326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sz="4000" dirty="0"/>
              <a:t>How</a:t>
            </a:r>
            <a:r>
              <a:rPr lang="ja-JP" altLang="en-US" sz="4000" dirty="0"/>
              <a:t> </a:t>
            </a:r>
            <a:r>
              <a:rPr lang="en-US" altLang="ja-JP" sz="4000" dirty="0"/>
              <a:t>to</a:t>
            </a:r>
            <a:r>
              <a:rPr lang="ja-JP" altLang="en-US" sz="4000" dirty="0"/>
              <a:t> </a:t>
            </a:r>
            <a:r>
              <a:rPr lang="en-US" altLang="ja-JP" sz="4000" dirty="0"/>
              <a:t>Make</a:t>
            </a:r>
            <a:r>
              <a:rPr lang="ja-JP" altLang="en-US" sz="4000" dirty="0"/>
              <a:t> </a:t>
            </a:r>
            <a:r>
              <a:rPr lang="en-US" altLang="ja-JP" sz="4000" dirty="0"/>
              <a:t>Versions</a:t>
            </a:r>
            <a:r>
              <a:rPr lang="ja-JP" altLang="en-US" sz="4000" dirty="0"/>
              <a:t> </a:t>
            </a:r>
            <a:r>
              <a:rPr lang="en-US" altLang="ja-JP" sz="4000" dirty="0"/>
              <a:t>Efficiently?</a:t>
            </a:r>
            <a:endParaRPr lang="en-US" sz="4000"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7</a:t>
            </a:fld>
            <a:endParaRPr lang="en-US"/>
          </a:p>
        </p:txBody>
      </p:sp>
      <p:sp>
        <p:nvSpPr>
          <p:cNvPr id="7" name="TextBox 6"/>
          <p:cNvSpPr txBox="1"/>
          <p:nvPr/>
        </p:nvSpPr>
        <p:spPr>
          <a:xfrm>
            <a:off x="676265" y="1665128"/>
            <a:ext cx="2952469" cy="1077218"/>
          </a:xfrm>
          <a:prstGeom prst="rect">
            <a:avLst/>
          </a:prstGeom>
          <a:noFill/>
        </p:spPr>
        <p:txBody>
          <a:bodyPr wrap="square" rtlCol="0">
            <a:spAutoFit/>
          </a:bodyPr>
          <a:lstStyle/>
          <a:p>
            <a:r>
              <a:rPr lang="en-US" sz="2400" b="1" dirty="0" smtClean="0">
                <a:solidFill>
                  <a:schemeClr val="tx2"/>
                </a:solidFill>
              </a:rPr>
              <a:t>Approach 1:</a:t>
            </a:r>
          </a:p>
          <a:p>
            <a:r>
              <a:rPr lang="en-US" sz="2000" dirty="0" smtClean="0"/>
              <a:t>Copy entire array each time</a:t>
            </a:r>
            <a:endParaRPr lang="en-US" sz="2000" dirty="0"/>
          </a:p>
        </p:txBody>
      </p:sp>
      <p:sp>
        <p:nvSpPr>
          <p:cNvPr id="8" name="Rectangle 7"/>
          <p:cNvSpPr/>
          <p:nvPr/>
        </p:nvSpPr>
        <p:spPr>
          <a:xfrm>
            <a:off x="2203491" y="3038216"/>
            <a:ext cx="1171697" cy="2969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1418508" y="3450604"/>
            <a:ext cx="1171697" cy="29691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10" name="Rectangle 9"/>
          <p:cNvSpPr/>
          <p:nvPr/>
        </p:nvSpPr>
        <p:spPr>
          <a:xfrm>
            <a:off x="659165" y="3899923"/>
            <a:ext cx="1171697" cy="29691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11" name="TextBox 10"/>
          <p:cNvSpPr txBox="1"/>
          <p:nvPr/>
        </p:nvSpPr>
        <p:spPr>
          <a:xfrm>
            <a:off x="2234971" y="2689319"/>
            <a:ext cx="1171092" cy="369332"/>
          </a:xfrm>
          <a:prstGeom prst="rect">
            <a:avLst/>
          </a:prstGeom>
          <a:noFill/>
        </p:spPr>
        <p:txBody>
          <a:bodyPr wrap="square" rtlCol="0">
            <a:spAutoFit/>
          </a:bodyPr>
          <a:lstStyle/>
          <a:p>
            <a:r>
              <a:rPr lang="en-US" dirty="0" smtClean="0"/>
              <a:t>Current</a:t>
            </a:r>
            <a:endParaRPr lang="en-US" dirty="0"/>
          </a:p>
        </p:txBody>
      </p:sp>
      <p:sp>
        <p:nvSpPr>
          <p:cNvPr id="12" name="TextBox 11"/>
          <p:cNvSpPr txBox="1"/>
          <p:nvPr/>
        </p:nvSpPr>
        <p:spPr>
          <a:xfrm>
            <a:off x="676266" y="4202230"/>
            <a:ext cx="1171092" cy="369332"/>
          </a:xfrm>
          <a:prstGeom prst="rect">
            <a:avLst/>
          </a:prstGeom>
          <a:noFill/>
        </p:spPr>
        <p:txBody>
          <a:bodyPr wrap="square" rtlCol="0">
            <a:spAutoFit/>
          </a:bodyPr>
          <a:lstStyle/>
          <a:p>
            <a:pPr algn="ctr"/>
            <a:r>
              <a:rPr lang="en-US" dirty="0" smtClean="0"/>
              <a:t>Old</a:t>
            </a:r>
            <a:endParaRPr lang="en-US" dirty="0"/>
          </a:p>
        </p:txBody>
      </p:sp>
      <p:sp>
        <p:nvSpPr>
          <p:cNvPr id="13" name="Rectangle 12"/>
          <p:cNvSpPr/>
          <p:nvPr/>
        </p:nvSpPr>
        <p:spPr>
          <a:xfrm>
            <a:off x="5027964" y="3153685"/>
            <a:ext cx="1171697" cy="2969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a:off x="4242981" y="3566073"/>
            <a:ext cx="1171697" cy="296919"/>
          </a:xfrm>
          <a:prstGeom prst="rect">
            <a:avLst/>
          </a:prstGeom>
          <a:ln>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bg2"/>
              </a:solidFill>
            </a:endParaRPr>
          </a:p>
        </p:txBody>
      </p:sp>
      <p:sp>
        <p:nvSpPr>
          <p:cNvPr id="16" name="TextBox 15"/>
          <p:cNvSpPr txBox="1"/>
          <p:nvPr/>
        </p:nvSpPr>
        <p:spPr>
          <a:xfrm>
            <a:off x="5059444" y="2804788"/>
            <a:ext cx="1171092" cy="369332"/>
          </a:xfrm>
          <a:prstGeom prst="rect">
            <a:avLst/>
          </a:prstGeom>
          <a:noFill/>
        </p:spPr>
        <p:txBody>
          <a:bodyPr wrap="square" rtlCol="0">
            <a:spAutoFit/>
          </a:bodyPr>
          <a:lstStyle/>
          <a:p>
            <a:r>
              <a:rPr lang="en-US" dirty="0" smtClean="0"/>
              <a:t>Current</a:t>
            </a:r>
            <a:endParaRPr lang="en-US" dirty="0"/>
          </a:p>
        </p:txBody>
      </p:sp>
      <p:sp>
        <p:nvSpPr>
          <p:cNvPr id="17" name="TextBox 16"/>
          <p:cNvSpPr txBox="1"/>
          <p:nvPr/>
        </p:nvSpPr>
        <p:spPr>
          <a:xfrm>
            <a:off x="3484245" y="4317699"/>
            <a:ext cx="1171092" cy="369332"/>
          </a:xfrm>
          <a:prstGeom prst="rect">
            <a:avLst/>
          </a:prstGeom>
          <a:noFill/>
        </p:spPr>
        <p:txBody>
          <a:bodyPr wrap="square" rtlCol="0">
            <a:spAutoFit/>
          </a:bodyPr>
          <a:lstStyle/>
          <a:p>
            <a:pPr algn="ctr"/>
            <a:r>
              <a:rPr lang="en-US" dirty="0" smtClean="0"/>
              <a:t>Old</a:t>
            </a:r>
            <a:endParaRPr lang="en-US" dirty="0"/>
          </a:p>
        </p:txBody>
      </p:sp>
      <p:sp>
        <p:nvSpPr>
          <p:cNvPr id="18" name="TextBox 17"/>
          <p:cNvSpPr txBox="1"/>
          <p:nvPr/>
        </p:nvSpPr>
        <p:spPr>
          <a:xfrm>
            <a:off x="3418269" y="1665128"/>
            <a:ext cx="2663821" cy="1077218"/>
          </a:xfrm>
          <a:prstGeom prst="rect">
            <a:avLst/>
          </a:prstGeom>
          <a:noFill/>
        </p:spPr>
        <p:txBody>
          <a:bodyPr wrap="square" rtlCol="0">
            <a:spAutoFit/>
          </a:bodyPr>
          <a:lstStyle/>
          <a:p>
            <a:r>
              <a:rPr lang="en-US" sz="2400" b="1" dirty="0" smtClean="0">
                <a:solidFill>
                  <a:schemeClr val="tx2"/>
                </a:solidFill>
              </a:rPr>
              <a:t>Approach 2:</a:t>
            </a:r>
          </a:p>
          <a:p>
            <a:r>
              <a:rPr lang="en-US" sz="2000" dirty="0" smtClean="0"/>
              <a:t>Keep updated data only</a:t>
            </a:r>
            <a:endParaRPr lang="en-US" sz="2000" dirty="0"/>
          </a:p>
        </p:txBody>
      </p:sp>
      <p:sp>
        <p:nvSpPr>
          <p:cNvPr id="19" name="Rectangle 18"/>
          <p:cNvSpPr/>
          <p:nvPr/>
        </p:nvSpPr>
        <p:spPr>
          <a:xfrm>
            <a:off x="3500134" y="3990282"/>
            <a:ext cx="1171697" cy="296919"/>
          </a:xfrm>
          <a:prstGeom prst="rect">
            <a:avLst/>
          </a:prstGeom>
          <a:ln>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bg2"/>
              </a:solidFill>
            </a:endParaRPr>
          </a:p>
        </p:txBody>
      </p:sp>
      <p:sp>
        <p:nvSpPr>
          <p:cNvPr id="20" name="Rectangle 19"/>
          <p:cNvSpPr/>
          <p:nvPr/>
        </p:nvSpPr>
        <p:spPr>
          <a:xfrm>
            <a:off x="3566715" y="3990282"/>
            <a:ext cx="375415" cy="29691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21" name="Rectangle 20"/>
          <p:cNvSpPr/>
          <p:nvPr/>
        </p:nvSpPr>
        <p:spPr>
          <a:xfrm>
            <a:off x="4242982" y="3981666"/>
            <a:ext cx="160988" cy="29691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22" name="Rectangle 21"/>
          <p:cNvSpPr/>
          <p:nvPr/>
        </p:nvSpPr>
        <p:spPr>
          <a:xfrm>
            <a:off x="4849896" y="3566073"/>
            <a:ext cx="356133" cy="2936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23" name="Rectangle 22"/>
          <p:cNvSpPr/>
          <p:nvPr/>
        </p:nvSpPr>
        <p:spPr>
          <a:xfrm>
            <a:off x="7579760" y="3133250"/>
            <a:ext cx="1171697" cy="296919"/>
          </a:xfrm>
          <a:prstGeom prst="rect">
            <a:avLst/>
          </a:prstGeom>
          <a:ln>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Rectangle 23"/>
          <p:cNvSpPr/>
          <p:nvPr/>
        </p:nvSpPr>
        <p:spPr>
          <a:xfrm>
            <a:off x="6794777" y="3545638"/>
            <a:ext cx="1171697" cy="296919"/>
          </a:xfrm>
          <a:prstGeom prst="rect">
            <a:avLst/>
          </a:prstGeom>
          <a:ln>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bg2"/>
              </a:solidFill>
            </a:endParaRPr>
          </a:p>
        </p:txBody>
      </p:sp>
      <p:sp>
        <p:nvSpPr>
          <p:cNvPr id="25" name="TextBox 24"/>
          <p:cNvSpPr txBox="1"/>
          <p:nvPr/>
        </p:nvSpPr>
        <p:spPr>
          <a:xfrm>
            <a:off x="7611240" y="2784353"/>
            <a:ext cx="1171092" cy="369332"/>
          </a:xfrm>
          <a:prstGeom prst="rect">
            <a:avLst/>
          </a:prstGeom>
          <a:noFill/>
        </p:spPr>
        <p:txBody>
          <a:bodyPr wrap="square" rtlCol="0">
            <a:spAutoFit/>
          </a:bodyPr>
          <a:lstStyle/>
          <a:p>
            <a:r>
              <a:rPr lang="en-US" dirty="0" smtClean="0"/>
              <a:t>Current</a:t>
            </a:r>
            <a:endParaRPr lang="en-US" dirty="0"/>
          </a:p>
        </p:txBody>
      </p:sp>
      <p:sp>
        <p:nvSpPr>
          <p:cNvPr id="26" name="TextBox 25"/>
          <p:cNvSpPr txBox="1"/>
          <p:nvPr/>
        </p:nvSpPr>
        <p:spPr>
          <a:xfrm>
            <a:off x="6052535" y="4297264"/>
            <a:ext cx="1171092" cy="369332"/>
          </a:xfrm>
          <a:prstGeom prst="rect">
            <a:avLst/>
          </a:prstGeom>
          <a:noFill/>
        </p:spPr>
        <p:txBody>
          <a:bodyPr wrap="square" rtlCol="0">
            <a:spAutoFit/>
          </a:bodyPr>
          <a:lstStyle/>
          <a:p>
            <a:pPr algn="ctr"/>
            <a:r>
              <a:rPr lang="en-US" dirty="0" smtClean="0"/>
              <a:t>Old</a:t>
            </a:r>
            <a:endParaRPr lang="en-US" dirty="0"/>
          </a:p>
        </p:txBody>
      </p:sp>
      <p:sp>
        <p:nvSpPr>
          <p:cNvPr id="27" name="Rectangle 26"/>
          <p:cNvSpPr/>
          <p:nvPr/>
        </p:nvSpPr>
        <p:spPr>
          <a:xfrm>
            <a:off x="6051930" y="3969847"/>
            <a:ext cx="1171697" cy="296919"/>
          </a:xfrm>
          <a:prstGeom prst="rect">
            <a:avLst/>
          </a:prstGeom>
          <a:ln>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bg2"/>
              </a:solidFill>
            </a:endParaRPr>
          </a:p>
        </p:txBody>
      </p:sp>
      <p:sp>
        <p:nvSpPr>
          <p:cNvPr id="28" name="Rectangle 27"/>
          <p:cNvSpPr/>
          <p:nvPr/>
        </p:nvSpPr>
        <p:spPr>
          <a:xfrm>
            <a:off x="6118511" y="3969847"/>
            <a:ext cx="375415" cy="29691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29" name="Rectangle 28"/>
          <p:cNvSpPr/>
          <p:nvPr/>
        </p:nvSpPr>
        <p:spPr>
          <a:xfrm>
            <a:off x="6794778" y="3961231"/>
            <a:ext cx="160988" cy="29691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30" name="Rectangle 29"/>
          <p:cNvSpPr/>
          <p:nvPr/>
        </p:nvSpPr>
        <p:spPr>
          <a:xfrm>
            <a:off x="7401692" y="3545638"/>
            <a:ext cx="356133" cy="293693"/>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32" name="Rectangle 31"/>
          <p:cNvSpPr/>
          <p:nvPr/>
        </p:nvSpPr>
        <p:spPr>
          <a:xfrm>
            <a:off x="7626878" y="3128573"/>
            <a:ext cx="130947" cy="2969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p:cNvSpPr/>
          <p:nvPr/>
        </p:nvSpPr>
        <p:spPr>
          <a:xfrm>
            <a:off x="8142152" y="3141130"/>
            <a:ext cx="307170" cy="25531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TextBox 33"/>
          <p:cNvSpPr txBox="1"/>
          <p:nvPr/>
        </p:nvSpPr>
        <p:spPr>
          <a:xfrm>
            <a:off x="6199661" y="1669069"/>
            <a:ext cx="2827507" cy="1077218"/>
          </a:xfrm>
          <a:prstGeom prst="rect">
            <a:avLst/>
          </a:prstGeom>
          <a:noFill/>
        </p:spPr>
        <p:txBody>
          <a:bodyPr wrap="square" rtlCol="0">
            <a:spAutoFit/>
          </a:bodyPr>
          <a:lstStyle/>
          <a:p>
            <a:r>
              <a:rPr lang="en-US" sz="2400" b="1" dirty="0" smtClean="0">
                <a:solidFill>
                  <a:schemeClr val="tx2"/>
                </a:solidFill>
              </a:rPr>
              <a:t>Approach 3:</a:t>
            </a:r>
          </a:p>
          <a:p>
            <a:r>
              <a:rPr lang="en-US" sz="2000" dirty="0" smtClean="0"/>
              <a:t>Allocate memory block on-demand</a:t>
            </a:r>
            <a:endParaRPr lang="en-US" sz="2400" b="1" dirty="0" smtClean="0">
              <a:solidFill>
                <a:schemeClr val="tx2"/>
              </a:solidFill>
            </a:endParaRPr>
          </a:p>
        </p:txBody>
      </p:sp>
      <p:cxnSp>
        <p:nvCxnSpPr>
          <p:cNvPr id="36" name="Straight Arrow Connector 35"/>
          <p:cNvCxnSpPr/>
          <p:nvPr/>
        </p:nvCxnSpPr>
        <p:spPr>
          <a:xfrm>
            <a:off x="2886494" y="5471972"/>
            <a:ext cx="3344042" cy="0"/>
          </a:xfrm>
          <a:prstGeom prst="straightConnector1">
            <a:avLst/>
          </a:prstGeom>
          <a:ln>
            <a:headEnd type="arrow"/>
            <a:tailEnd type="arrow"/>
          </a:ln>
        </p:spPr>
        <p:style>
          <a:lnRef idx="2">
            <a:schemeClr val="accent2"/>
          </a:lnRef>
          <a:fillRef idx="0">
            <a:schemeClr val="accent2"/>
          </a:fillRef>
          <a:effectRef idx="1">
            <a:schemeClr val="accent2"/>
          </a:effectRef>
          <a:fontRef idx="minor">
            <a:schemeClr val="tx1"/>
          </a:fontRef>
        </p:style>
      </p:cxnSp>
      <p:sp>
        <p:nvSpPr>
          <p:cNvPr id="39" name="TextBox 38"/>
          <p:cNvSpPr txBox="1"/>
          <p:nvPr/>
        </p:nvSpPr>
        <p:spPr>
          <a:xfrm>
            <a:off x="3100919" y="5055652"/>
            <a:ext cx="2951011" cy="400110"/>
          </a:xfrm>
          <a:prstGeom prst="rect">
            <a:avLst/>
          </a:prstGeom>
          <a:noFill/>
        </p:spPr>
        <p:txBody>
          <a:bodyPr wrap="square" rtlCol="0">
            <a:spAutoFit/>
          </a:bodyPr>
          <a:lstStyle/>
          <a:p>
            <a:pPr algn="ctr"/>
            <a:r>
              <a:rPr lang="en-US" sz="2000" dirty="0" smtClean="0"/>
              <a:t>Runtime Overhead</a:t>
            </a:r>
            <a:endParaRPr lang="en-US" sz="2000" dirty="0"/>
          </a:p>
        </p:txBody>
      </p:sp>
      <p:sp>
        <p:nvSpPr>
          <p:cNvPr id="40" name="TextBox 39"/>
          <p:cNvSpPr txBox="1"/>
          <p:nvPr/>
        </p:nvSpPr>
        <p:spPr>
          <a:xfrm>
            <a:off x="3104873" y="5471972"/>
            <a:ext cx="2951011" cy="400110"/>
          </a:xfrm>
          <a:prstGeom prst="rect">
            <a:avLst/>
          </a:prstGeom>
          <a:noFill/>
        </p:spPr>
        <p:txBody>
          <a:bodyPr wrap="square" rtlCol="0">
            <a:spAutoFit/>
          </a:bodyPr>
          <a:lstStyle/>
          <a:p>
            <a:pPr algn="ctr"/>
            <a:r>
              <a:rPr lang="en-US" sz="2000" dirty="0" smtClean="0"/>
              <a:t>Memory Savings</a:t>
            </a:r>
            <a:endParaRPr lang="en-US" sz="2000" dirty="0"/>
          </a:p>
        </p:txBody>
      </p:sp>
      <p:sp>
        <p:nvSpPr>
          <p:cNvPr id="41" name="TextBox 40"/>
          <p:cNvSpPr txBox="1"/>
          <p:nvPr/>
        </p:nvSpPr>
        <p:spPr>
          <a:xfrm>
            <a:off x="1237070" y="5188919"/>
            <a:ext cx="1527225" cy="584776"/>
          </a:xfrm>
          <a:prstGeom prst="rect">
            <a:avLst/>
          </a:prstGeom>
          <a:noFill/>
        </p:spPr>
        <p:txBody>
          <a:bodyPr wrap="square" rtlCol="0">
            <a:spAutoFit/>
          </a:bodyPr>
          <a:lstStyle/>
          <a:p>
            <a:pPr algn="ctr"/>
            <a:r>
              <a:rPr lang="en-US" sz="3200" dirty="0" smtClean="0"/>
              <a:t>Low</a:t>
            </a:r>
            <a:endParaRPr lang="en-US" sz="3200" dirty="0"/>
          </a:p>
        </p:txBody>
      </p:sp>
      <p:sp>
        <p:nvSpPr>
          <p:cNvPr id="42" name="TextBox 41"/>
          <p:cNvSpPr txBox="1"/>
          <p:nvPr/>
        </p:nvSpPr>
        <p:spPr>
          <a:xfrm>
            <a:off x="6353387" y="5166180"/>
            <a:ext cx="1527225" cy="584776"/>
          </a:xfrm>
          <a:prstGeom prst="rect">
            <a:avLst/>
          </a:prstGeom>
          <a:noFill/>
        </p:spPr>
        <p:txBody>
          <a:bodyPr wrap="square" rtlCol="0">
            <a:spAutoFit/>
          </a:bodyPr>
          <a:lstStyle/>
          <a:p>
            <a:pPr algn="ctr"/>
            <a:r>
              <a:rPr lang="en-US" sz="3200" dirty="0" smtClean="0"/>
              <a:t>High</a:t>
            </a:r>
            <a:endParaRPr lang="en-US" sz="3200" dirty="0"/>
          </a:p>
        </p:txBody>
      </p:sp>
      <p:sp>
        <p:nvSpPr>
          <p:cNvPr id="37" name="Rectangle 36"/>
          <p:cNvSpPr/>
          <p:nvPr/>
        </p:nvSpPr>
        <p:spPr>
          <a:xfrm>
            <a:off x="3100919" y="5976192"/>
            <a:ext cx="4122708" cy="518063"/>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sz="1400" dirty="0" err="1" smtClean="0"/>
              <a:t>H.Fujita</a:t>
            </a:r>
            <a:r>
              <a:rPr lang="en-US" sz="1400" dirty="0"/>
              <a:t>, </a:t>
            </a:r>
            <a:r>
              <a:rPr lang="en-US" sz="1400" dirty="0" smtClean="0"/>
              <a:t>et al.,</a:t>
            </a:r>
            <a:r>
              <a:rPr lang="en-US" sz="1400" dirty="0"/>
              <a:t> Empirical Comparison of Three Versioning Architecture, </a:t>
            </a:r>
            <a:r>
              <a:rPr lang="en-US" sz="1400" dirty="0" smtClean="0"/>
              <a:t>Cluster 2015</a:t>
            </a:r>
            <a:endParaRPr lang="en-US" sz="1400" dirty="0"/>
          </a:p>
        </p:txBody>
      </p:sp>
    </p:spTree>
    <p:extLst>
      <p:ext uri="{BB962C8B-B14F-4D97-AF65-F5344CB8AC3E}">
        <p14:creationId xmlns:p14="http://schemas.microsoft.com/office/powerpoint/2010/main" val="17246089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ja-JP" dirty="0" smtClean="0"/>
              <a:t>Approach</a:t>
            </a:r>
            <a:r>
              <a:rPr lang="ja-JP" altLang="en-US" dirty="0" smtClean="0"/>
              <a:t> </a:t>
            </a:r>
            <a:r>
              <a:rPr lang="en-US" altLang="ja-JP" dirty="0" smtClean="0"/>
              <a:t>1:</a:t>
            </a:r>
            <a:r>
              <a:rPr lang="ja-JP" altLang="en-US" dirty="0" smtClean="0"/>
              <a:t> </a:t>
            </a:r>
            <a:r>
              <a:rPr lang="en-US" altLang="ja-JP" dirty="0" smtClean="0"/>
              <a:t>Flat</a:t>
            </a:r>
            <a:r>
              <a:rPr lang="ja-JP" altLang="en-US" dirty="0" smtClean="0"/>
              <a:t> </a:t>
            </a:r>
            <a:r>
              <a:rPr lang="en-US" altLang="ja-JP" dirty="0" smtClean="0"/>
              <a:t>Array</a:t>
            </a:r>
            <a:endParaRPr lang="en-US" dirty="0"/>
          </a:p>
        </p:txBody>
      </p:sp>
      <p:sp>
        <p:nvSpPr>
          <p:cNvPr id="3" name="Content Placeholder 2"/>
          <p:cNvSpPr>
            <a:spLocks noGrp="1"/>
          </p:cNvSpPr>
          <p:nvPr>
            <p:ph idx="1"/>
          </p:nvPr>
        </p:nvSpPr>
        <p:spPr>
          <a:xfrm>
            <a:off x="457200" y="1600200"/>
            <a:ext cx="8229600" cy="1088565"/>
          </a:xfrm>
        </p:spPr>
        <p:txBody>
          <a:bodyPr/>
          <a:lstStyle/>
          <a:p>
            <a:r>
              <a:rPr lang="en-US" altLang="ja-JP" dirty="0" smtClean="0"/>
              <a:t>Copy</a:t>
            </a:r>
            <a:r>
              <a:rPr lang="ja-JP" altLang="en-US" dirty="0" smtClean="0"/>
              <a:t> </a:t>
            </a:r>
            <a:r>
              <a:rPr lang="en-US" altLang="ja-JP" dirty="0" smtClean="0"/>
              <a:t>and keep entire</a:t>
            </a:r>
            <a:r>
              <a:rPr lang="ja-JP" altLang="en-US" dirty="0" smtClean="0"/>
              <a:t> </a:t>
            </a:r>
            <a:r>
              <a:rPr lang="en-US" altLang="ja-JP" dirty="0" smtClean="0"/>
              <a:t>array on each version creation</a:t>
            </a:r>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dirty="0"/>
          </a:p>
        </p:txBody>
      </p:sp>
      <p:sp>
        <p:nvSpPr>
          <p:cNvPr id="6" name="Slide Number Placeholder 5"/>
          <p:cNvSpPr>
            <a:spLocks noGrp="1"/>
          </p:cNvSpPr>
          <p:nvPr>
            <p:ph type="sldNum" sz="quarter" idx="12"/>
          </p:nvPr>
        </p:nvSpPr>
        <p:spPr/>
        <p:txBody>
          <a:bodyPr/>
          <a:lstStyle/>
          <a:p>
            <a:fld id="{BA9B540C-44DA-4F69-89C9-7C84606640D3}" type="slidenum">
              <a:rPr lang="en-US" smtClean="0"/>
              <a:pPr/>
              <a:t>8</a:t>
            </a:fld>
            <a:endParaRPr lang="en-US"/>
          </a:p>
        </p:txBody>
      </p:sp>
      <p:sp>
        <p:nvSpPr>
          <p:cNvPr id="7" name="Rectangle 6"/>
          <p:cNvSpPr/>
          <p:nvPr/>
        </p:nvSpPr>
        <p:spPr>
          <a:xfrm>
            <a:off x="6066454" y="3606429"/>
            <a:ext cx="2011680" cy="36576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604254" y="3606429"/>
            <a:ext cx="2011680" cy="36576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10" name="TextBox 9"/>
          <p:cNvSpPr txBox="1"/>
          <p:nvPr/>
        </p:nvSpPr>
        <p:spPr>
          <a:xfrm>
            <a:off x="6097934" y="3267578"/>
            <a:ext cx="1980199" cy="369332"/>
          </a:xfrm>
          <a:prstGeom prst="rect">
            <a:avLst/>
          </a:prstGeom>
          <a:noFill/>
        </p:spPr>
        <p:txBody>
          <a:bodyPr wrap="square" rtlCol="0">
            <a:spAutoFit/>
          </a:bodyPr>
          <a:lstStyle/>
          <a:p>
            <a:r>
              <a:rPr lang="en-US" dirty="0" smtClean="0"/>
              <a:t>Current Version</a:t>
            </a:r>
            <a:endParaRPr lang="en-US" dirty="0"/>
          </a:p>
        </p:txBody>
      </p:sp>
      <p:sp>
        <p:nvSpPr>
          <p:cNvPr id="12" name="Rectangle 11"/>
          <p:cNvSpPr/>
          <p:nvPr/>
        </p:nvSpPr>
        <p:spPr>
          <a:xfrm>
            <a:off x="1142054" y="3606429"/>
            <a:ext cx="2011680" cy="36576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13" name="TextBox 12"/>
          <p:cNvSpPr txBox="1"/>
          <p:nvPr/>
        </p:nvSpPr>
        <p:spPr>
          <a:xfrm>
            <a:off x="3604254" y="3226013"/>
            <a:ext cx="1980199" cy="369332"/>
          </a:xfrm>
          <a:prstGeom prst="rect">
            <a:avLst/>
          </a:prstGeom>
          <a:noFill/>
        </p:spPr>
        <p:txBody>
          <a:bodyPr wrap="square" rtlCol="0">
            <a:spAutoFit/>
          </a:bodyPr>
          <a:lstStyle/>
          <a:p>
            <a:r>
              <a:rPr lang="en-US" dirty="0" smtClean="0"/>
              <a:t>Version 1</a:t>
            </a:r>
            <a:endParaRPr lang="en-US" dirty="0"/>
          </a:p>
        </p:txBody>
      </p:sp>
      <p:sp>
        <p:nvSpPr>
          <p:cNvPr id="14" name="TextBox 13"/>
          <p:cNvSpPr txBox="1"/>
          <p:nvPr/>
        </p:nvSpPr>
        <p:spPr>
          <a:xfrm>
            <a:off x="1173535" y="3193747"/>
            <a:ext cx="1980199" cy="369332"/>
          </a:xfrm>
          <a:prstGeom prst="rect">
            <a:avLst/>
          </a:prstGeom>
          <a:noFill/>
        </p:spPr>
        <p:txBody>
          <a:bodyPr wrap="square" rtlCol="0">
            <a:spAutoFit/>
          </a:bodyPr>
          <a:lstStyle/>
          <a:p>
            <a:r>
              <a:rPr lang="en-US" dirty="0" smtClean="0"/>
              <a:t>Version 0</a:t>
            </a:r>
            <a:endParaRPr lang="en-US" dirty="0"/>
          </a:p>
        </p:txBody>
      </p:sp>
      <p:sp>
        <p:nvSpPr>
          <p:cNvPr id="9" name="Rectangle 8"/>
          <p:cNvSpPr/>
          <p:nvPr/>
        </p:nvSpPr>
        <p:spPr>
          <a:xfrm>
            <a:off x="1673524" y="4712656"/>
            <a:ext cx="5981822" cy="1019404"/>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2000" dirty="0" smtClean="0">
                <a:solidFill>
                  <a:srgbClr val="008000"/>
                </a:solidFill>
                <a:latin typeface="Zapf Dingbats"/>
                <a:ea typeface="Zapf Dingbats"/>
                <a:cs typeface="Zapf Dingbats"/>
                <a:sym typeface="Zapf Dingbats"/>
              </a:rPr>
              <a:t>✔ </a:t>
            </a:r>
            <a:r>
              <a:rPr lang="en-US" sz="2000" dirty="0" smtClean="0"/>
              <a:t>Simple structure, fast access</a:t>
            </a:r>
          </a:p>
          <a:p>
            <a:r>
              <a:rPr lang="en-US" sz="2000" dirty="0" smtClean="0">
                <a:solidFill>
                  <a:srgbClr val="FF6600"/>
                </a:solidFill>
                <a:latin typeface="Zapf Dingbats"/>
                <a:ea typeface="Zapf Dingbats"/>
                <a:cs typeface="Zapf Dingbats"/>
                <a:sym typeface="Zapf Dingbats"/>
              </a:rPr>
              <a:t>✖ </a:t>
            </a:r>
            <a:r>
              <a:rPr lang="en-US" sz="2000" dirty="0" smtClean="0"/>
              <a:t>High memory demand, copy overhead</a:t>
            </a:r>
            <a:endParaRPr lang="en-US" sz="2000" dirty="0"/>
          </a:p>
        </p:txBody>
      </p:sp>
    </p:spTree>
    <p:extLst>
      <p:ext uri="{BB962C8B-B14F-4D97-AF65-F5344CB8AC3E}">
        <p14:creationId xmlns:p14="http://schemas.microsoft.com/office/powerpoint/2010/main" val="12590347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t>Approach 2:</a:t>
            </a:r>
            <a:br>
              <a:rPr lang="en-US" sz="4400" dirty="0" smtClean="0"/>
            </a:br>
            <a:r>
              <a:rPr lang="en-US" sz="4400" dirty="0" smtClean="0"/>
              <a:t>Flat with Change Tracking</a:t>
            </a:r>
            <a:endParaRPr lang="en-US" sz="4400" dirty="0"/>
          </a:p>
        </p:txBody>
      </p:sp>
      <p:sp>
        <p:nvSpPr>
          <p:cNvPr id="3" name="Content Placeholder 2"/>
          <p:cNvSpPr>
            <a:spLocks noGrp="1"/>
          </p:cNvSpPr>
          <p:nvPr>
            <p:ph idx="1"/>
          </p:nvPr>
        </p:nvSpPr>
        <p:spPr>
          <a:xfrm>
            <a:off x="457200" y="1600200"/>
            <a:ext cx="8229600" cy="940105"/>
          </a:xfrm>
        </p:spPr>
        <p:txBody>
          <a:bodyPr/>
          <a:lstStyle/>
          <a:p>
            <a:r>
              <a:rPr lang="en-US" altLang="ja-JP" dirty="0" smtClean="0"/>
              <a:t>Use</a:t>
            </a:r>
            <a:r>
              <a:rPr lang="ja-JP" altLang="en-US" dirty="0" smtClean="0"/>
              <a:t> </a:t>
            </a:r>
            <a:r>
              <a:rPr lang="en-US" altLang="ja-JP" dirty="0" smtClean="0"/>
              <a:t>a</a:t>
            </a:r>
            <a:r>
              <a:rPr lang="ja-JP" altLang="en-US" dirty="0" smtClean="0"/>
              <a:t> </a:t>
            </a:r>
            <a:r>
              <a:rPr lang="en-US" altLang="ja-JP" dirty="0" smtClean="0"/>
              <a:t>flat array for current version, then only record updated regions upon version creation</a:t>
            </a:r>
            <a:endParaRPr lang="en-US" dirty="0"/>
          </a:p>
        </p:txBody>
      </p:sp>
      <p:sp>
        <p:nvSpPr>
          <p:cNvPr id="4" name="Date Placeholder 3"/>
          <p:cNvSpPr>
            <a:spLocks noGrp="1"/>
          </p:cNvSpPr>
          <p:nvPr>
            <p:ph type="dt" sz="half" idx="10"/>
          </p:nvPr>
        </p:nvSpPr>
        <p:spPr/>
        <p:txBody>
          <a:bodyPr/>
          <a:lstStyle/>
          <a:p>
            <a:r>
              <a:rPr lang="en-US" smtClean="0"/>
              <a:t>Dec 15, 2015</a:t>
            </a:r>
            <a:endParaRPr lang="en-US"/>
          </a:p>
        </p:txBody>
      </p:sp>
      <p:sp>
        <p:nvSpPr>
          <p:cNvPr id="5" name="Footer Placeholder 4"/>
          <p:cNvSpPr>
            <a:spLocks noGrp="1"/>
          </p:cNvSpPr>
          <p:nvPr>
            <p:ph type="ftr" sz="quarter" idx="11"/>
          </p:nvPr>
        </p:nvSpPr>
        <p:spPr/>
        <p:txBody>
          <a:bodyPr/>
          <a:lstStyle/>
          <a:p>
            <a:r>
              <a:rPr lang="en-US" smtClean="0"/>
              <a:t>Hajime Fujita, ICPADS 2015</a:t>
            </a:r>
            <a:endParaRPr lang="en-US"/>
          </a:p>
        </p:txBody>
      </p:sp>
      <p:sp>
        <p:nvSpPr>
          <p:cNvPr id="6" name="Slide Number Placeholder 5"/>
          <p:cNvSpPr>
            <a:spLocks noGrp="1"/>
          </p:cNvSpPr>
          <p:nvPr>
            <p:ph type="sldNum" sz="quarter" idx="12"/>
          </p:nvPr>
        </p:nvSpPr>
        <p:spPr/>
        <p:txBody>
          <a:bodyPr/>
          <a:lstStyle/>
          <a:p>
            <a:fld id="{BA9B540C-44DA-4F69-89C9-7C84606640D3}" type="slidenum">
              <a:rPr lang="en-US" smtClean="0"/>
              <a:pPr/>
              <a:t>9</a:t>
            </a:fld>
            <a:endParaRPr lang="en-US"/>
          </a:p>
        </p:txBody>
      </p:sp>
      <p:sp>
        <p:nvSpPr>
          <p:cNvPr id="7" name="Rectangle 6"/>
          <p:cNvSpPr/>
          <p:nvPr/>
        </p:nvSpPr>
        <p:spPr>
          <a:xfrm>
            <a:off x="6066454" y="3111579"/>
            <a:ext cx="2011680" cy="36576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604254" y="3111579"/>
            <a:ext cx="2011680" cy="365760"/>
          </a:xfrm>
          <a:prstGeom prst="rect">
            <a:avLst/>
          </a:prstGeom>
          <a:ln>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bg2"/>
              </a:solidFill>
            </a:endParaRPr>
          </a:p>
        </p:txBody>
      </p:sp>
      <p:sp>
        <p:nvSpPr>
          <p:cNvPr id="9" name="TextBox 8"/>
          <p:cNvSpPr txBox="1"/>
          <p:nvPr/>
        </p:nvSpPr>
        <p:spPr>
          <a:xfrm>
            <a:off x="6097934" y="2772728"/>
            <a:ext cx="1980199" cy="369332"/>
          </a:xfrm>
          <a:prstGeom prst="rect">
            <a:avLst/>
          </a:prstGeom>
          <a:noFill/>
        </p:spPr>
        <p:txBody>
          <a:bodyPr wrap="square" rtlCol="0">
            <a:spAutoFit/>
          </a:bodyPr>
          <a:lstStyle/>
          <a:p>
            <a:r>
              <a:rPr lang="en-US" dirty="0" smtClean="0"/>
              <a:t>Current Version</a:t>
            </a:r>
            <a:endParaRPr lang="en-US" dirty="0"/>
          </a:p>
        </p:txBody>
      </p:sp>
      <p:sp>
        <p:nvSpPr>
          <p:cNvPr id="10" name="Rectangle 9"/>
          <p:cNvSpPr/>
          <p:nvPr/>
        </p:nvSpPr>
        <p:spPr>
          <a:xfrm>
            <a:off x="1142054" y="3111579"/>
            <a:ext cx="2011680" cy="365760"/>
          </a:xfrm>
          <a:prstGeom prst="rect">
            <a:avLst/>
          </a:prstGeom>
          <a:ln>
            <a:prstDash val="sys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bg2"/>
              </a:solidFill>
            </a:endParaRPr>
          </a:p>
        </p:txBody>
      </p:sp>
      <p:sp>
        <p:nvSpPr>
          <p:cNvPr id="11" name="TextBox 10"/>
          <p:cNvSpPr txBox="1"/>
          <p:nvPr/>
        </p:nvSpPr>
        <p:spPr>
          <a:xfrm>
            <a:off x="3604254" y="2731163"/>
            <a:ext cx="1980199" cy="369332"/>
          </a:xfrm>
          <a:prstGeom prst="rect">
            <a:avLst/>
          </a:prstGeom>
          <a:noFill/>
        </p:spPr>
        <p:txBody>
          <a:bodyPr wrap="square" rtlCol="0">
            <a:spAutoFit/>
          </a:bodyPr>
          <a:lstStyle/>
          <a:p>
            <a:r>
              <a:rPr lang="en-US" dirty="0" smtClean="0"/>
              <a:t>Version 1</a:t>
            </a:r>
            <a:endParaRPr lang="en-US" dirty="0"/>
          </a:p>
        </p:txBody>
      </p:sp>
      <p:sp>
        <p:nvSpPr>
          <p:cNvPr id="12" name="TextBox 11"/>
          <p:cNvSpPr txBox="1"/>
          <p:nvPr/>
        </p:nvSpPr>
        <p:spPr>
          <a:xfrm>
            <a:off x="1173535" y="2698897"/>
            <a:ext cx="1980199" cy="369332"/>
          </a:xfrm>
          <a:prstGeom prst="rect">
            <a:avLst/>
          </a:prstGeom>
          <a:noFill/>
        </p:spPr>
        <p:txBody>
          <a:bodyPr wrap="square" rtlCol="0">
            <a:spAutoFit/>
          </a:bodyPr>
          <a:lstStyle/>
          <a:p>
            <a:r>
              <a:rPr lang="en-US" dirty="0" smtClean="0"/>
              <a:t>Version 0</a:t>
            </a:r>
            <a:endParaRPr lang="en-US" dirty="0"/>
          </a:p>
        </p:txBody>
      </p:sp>
      <p:sp>
        <p:nvSpPr>
          <p:cNvPr id="13" name="Rectangle 12"/>
          <p:cNvSpPr/>
          <p:nvPr/>
        </p:nvSpPr>
        <p:spPr>
          <a:xfrm>
            <a:off x="1616437" y="3125564"/>
            <a:ext cx="494827" cy="324196"/>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14" name="Rectangle 13"/>
          <p:cNvSpPr/>
          <p:nvPr/>
        </p:nvSpPr>
        <p:spPr>
          <a:xfrm>
            <a:off x="2556609" y="3125347"/>
            <a:ext cx="144498" cy="335279"/>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15" name="Rectangle 14"/>
          <p:cNvSpPr/>
          <p:nvPr/>
        </p:nvSpPr>
        <p:spPr>
          <a:xfrm>
            <a:off x="5080229" y="3116990"/>
            <a:ext cx="267859" cy="356062"/>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solidFill>
                <a:schemeClr val="bg2"/>
              </a:solidFill>
            </a:endParaRPr>
          </a:p>
        </p:txBody>
      </p:sp>
      <p:sp>
        <p:nvSpPr>
          <p:cNvPr id="16" name="Content Placeholder 2"/>
          <p:cNvSpPr txBox="1">
            <a:spLocks/>
          </p:cNvSpPr>
          <p:nvPr/>
        </p:nvSpPr>
        <p:spPr>
          <a:xfrm>
            <a:off x="457200" y="3633086"/>
            <a:ext cx="8229600" cy="2156831"/>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2400" kern="1200">
                <a:solidFill>
                  <a:schemeClr val="tx1">
                    <a:lumMod val="50000"/>
                    <a:lumOff val="50000"/>
                  </a:schemeClr>
                </a:solidFill>
                <a:latin typeface="+mj-lt"/>
                <a:ea typeface="+mn-ea"/>
                <a:cs typeface="+mn-cs"/>
              </a:defRPr>
            </a:lvl1pPr>
            <a:lvl2pPr marL="742950" indent="-28575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2pPr>
            <a:lvl3pPr marL="11430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3pPr>
            <a:lvl4pPr marL="16002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4pPr>
            <a:lvl5pPr marL="20574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5pPr>
            <a:lvl6pPr marL="25146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6pPr>
            <a:lvl7pPr marL="29718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7pPr>
            <a:lvl8pPr marL="3429000" indent="-228600" algn="l" defTabSz="914400" rtl="0" eaLnBrk="1" latinLnBrk="0" hangingPunct="1">
              <a:spcBef>
                <a:spcPct val="20000"/>
              </a:spcBef>
              <a:buFont typeface="Courier New" pitchFamily="49" charset="0"/>
              <a:buChar char="o"/>
              <a:defRPr sz="1600" kern="1200">
                <a:solidFill>
                  <a:schemeClr val="tx1">
                    <a:lumMod val="50000"/>
                    <a:lumOff val="50000"/>
                  </a:schemeClr>
                </a:solidFill>
                <a:latin typeface="+mj-lt"/>
                <a:ea typeface="+mn-ea"/>
                <a:cs typeface="+mn-cs"/>
              </a:defRPr>
            </a:lvl8pPr>
            <a:lvl9pPr marL="3886200" indent="-228600" algn="l" defTabSz="914400" rtl="0" eaLnBrk="1" latinLnBrk="0" hangingPunct="1">
              <a:spcBef>
                <a:spcPct val="20000"/>
              </a:spcBef>
              <a:buFont typeface="Arial" pitchFamily="34" charset="0"/>
              <a:buChar char="•"/>
              <a:defRPr sz="1600" kern="1200">
                <a:solidFill>
                  <a:schemeClr val="tx1">
                    <a:lumMod val="50000"/>
                    <a:lumOff val="50000"/>
                  </a:schemeClr>
                </a:solidFill>
                <a:latin typeface="+mj-lt"/>
                <a:ea typeface="+mn-ea"/>
                <a:cs typeface="+mn-cs"/>
              </a:defRPr>
            </a:lvl9pPr>
          </a:lstStyle>
          <a:p>
            <a:endParaRPr lang="en-US" sz="1800" dirty="0">
              <a:solidFill>
                <a:srgbClr val="404040"/>
              </a:solidFill>
            </a:endParaRPr>
          </a:p>
        </p:txBody>
      </p:sp>
      <p:sp>
        <p:nvSpPr>
          <p:cNvPr id="17" name="Rectangle 16"/>
          <p:cNvSpPr/>
          <p:nvPr/>
        </p:nvSpPr>
        <p:spPr>
          <a:xfrm>
            <a:off x="1581089" y="4888083"/>
            <a:ext cx="5981822" cy="901834"/>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r>
              <a:rPr lang="en-US" sz="2000" dirty="0" smtClean="0">
                <a:solidFill>
                  <a:srgbClr val="008000"/>
                </a:solidFill>
                <a:latin typeface="Zapf Dingbats"/>
                <a:ea typeface="Zapf Dingbats"/>
                <a:cs typeface="Zapf Dingbats"/>
                <a:sym typeface="Zapf Dingbats"/>
              </a:rPr>
              <a:t>✔ </a:t>
            </a:r>
            <a:r>
              <a:rPr lang="en-US" sz="2000" dirty="0" smtClean="0">
                <a:sym typeface="Zapf Dingbats"/>
              </a:rPr>
              <a:t>Relatively f</a:t>
            </a:r>
            <a:r>
              <a:rPr lang="en-US" sz="2000" dirty="0" smtClean="0"/>
              <a:t>ast access</a:t>
            </a:r>
            <a:r>
              <a:rPr lang="en-US" altLang="ja-JP" sz="2000" dirty="0" smtClean="0"/>
              <a:t>,</a:t>
            </a:r>
            <a:r>
              <a:rPr lang="ja-JP" altLang="en-US" sz="2000" dirty="0" smtClean="0"/>
              <a:t> </a:t>
            </a:r>
            <a:r>
              <a:rPr lang="en-US" altLang="ja-JP" sz="2000" dirty="0" smtClean="0"/>
              <a:t>small</a:t>
            </a:r>
            <a:r>
              <a:rPr lang="ja-JP" altLang="en-US" sz="2000" dirty="0" smtClean="0"/>
              <a:t> </a:t>
            </a:r>
            <a:r>
              <a:rPr lang="en-US" altLang="ja-JP" sz="2000" dirty="0" smtClean="0"/>
              <a:t>footprint</a:t>
            </a:r>
            <a:endParaRPr lang="en-US" sz="2000" dirty="0" smtClean="0"/>
          </a:p>
          <a:p>
            <a:r>
              <a:rPr lang="en-US" sz="2000" dirty="0" smtClean="0">
                <a:solidFill>
                  <a:srgbClr val="FF6600"/>
                </a:solidFill>
                <a:latin typeface="Zapf Dingbats"/>
                <a:ea typeface="Zapf Dingbats"/>
                <a:cs typeface="Zapf Dingbats"/>
                <a:sym typeface="Zapf Dingbats"/>
              </a:rPr>
              <a:t>✖ </a:t>
            </a:r>
            <a:r>
              <a:rPr lang="en-US" sz="2000" dirty="0" smtClean="0"/>
              <a:t>At least one full array, change tracking overhead</a:t>
            </a:r>
            <a:endParaRPr lang="en-US" sz="2000" dirty="0"/>
          </a:p>
        </p:txBody>
      </p:sp>
    </p:spTree>
    <p:extLst>
      <p:ext uri="{BB962C8B-B14F-4D97-AF65-F5344CB8AC3E}">
        <p14:creationId xmlns:p14="http://schemas.microsoft.com/office/powerpoint/2010/main" val="336782110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xecutive">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Executive">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a:ea typeface=""/>
        <a:cs typeface=""/>
        <a:font script="Jpan" typeface="HGS明朝E"/>
        <a:font script="Hang" typeface="맑은 고딕"/>
        <a:font script="Hans" typeface="宋体"/>
        <a:font script="Hant" typeface="新細明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Executiv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8575" cap="flat" cmpd="sng" algn="ctr">
          <a:solidFill>
            <a:schemeClr val="phClr"/>
          </a:solidFill>
          <a:prstDash val="solid"/>
        </a:ln>
        <a:ln w="508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50000">
              <a:schemeClr val="phClr">
                <a:tint val="80000"/>
                <a:satMod val="250000"/>
              </a:schemeClr>
            </a:gs>
            <a:gs pos="76000">
              <a:schemeClr val="phClr">
                <a:tint val="90000"/>
                <a:shade val="90000"/>
                <a:satMod val="200000"/>
              </a:schemeClr>
            </a:gs>
            <a:gs pos="92000">
              <a:schemeClr val="phClr">
                <a:tint val="90000"/>
                <a:shade val="70000"/>
                <a:satMod val="250000"/>
              </a:schemeClr>
            </a:gs>
          </a:gsLst>
          <a:path path="circle">
            <a:fillToRect l="50000" t="50000" r="50000" b="50000"/>
          </a:path>
        </a:gradFill>
        <a:blipFill>
          <a:blip xmlns:r="http://schemas.openxmlformats.org/officeDocument/2006/relationships" r:embed="rId1">
            <a:duotone>
              <a:schemeClr val="phClr">
                <a:tint val="95000"/>
              </a:schemeClr>
              <a:schemeClr val="phClr">
                <a:shade val="9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Executive.thmx</Template>
  <TotalTime>15701</TotalTime>
  <Words>1757</Words>
  <Application>Microsoft Macintosh PowerPoint</Application>
  <PresentationFormat>On-screen Show (4:3)</PresentationFormat>
  <Paragraphs>386</Paragraphs>
  <Slides>33</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Calibri</vt:lpstr>
      <vt:lpstr>Century Gothic</vt:lpstr>
      <vt:lpstr>Courier New</vt:lpstr>
      <vt:lpstr>HGS明朝E</vt:lpstr>
      <vt:lpstr>ＭＳ ゴシック</vt:lpstr>
      <vt:lpstr>Palatino Linotype</vt:lpstr>
      <vt:lpstr>Times</vt:lpstr>
      <vt:lpstr>Zapf Dingbats</vt:lpstr>
      <vt:lpstr>Arial</vt:lpstr>
      <vt:lpstr>Executive</vt:lpstr>
      <vt:lpstr>Versioning Architectures for Local and Global Memory</vt:lpstr>
      <vt:lpstr>Funding Acknowledgment and Legal Disclaimers</vt:lpstr>
      <vt:lpstr>Background</vt:lpstr>
      <vt:lpstr>How Multi-version Helps?</vt:lpstr>
      <vt:lpstr>Programming with GVR</vt:lpstr>
      <vt:lpstr>Many Versions are Partial Updates</vt:lpstr>
      <vt:lpstr>How to Make Versions Efficiently?</vt:lpstr>
      <vt:lpstr>Approach 1: Flat Array</vt:lpstr>
      <vt:lpstr>Approach 2: Flat with Change Tracking</vt:lpstr>
      <vt:lpstr>Approach 2: Flat with Change Tracking (Cont.)</vt:lpstr>
      <vt:lpstr>Approach 2: Flat with Change Tracking (Cont.)</vt:lpstr>
      <vt:lpstr>Approach 3: Log-structured Array</vt:lpstr>
      <vt:lpstr>Problem Statement</vt:lpstr>
      <vt:lpstr>Evaluation 1: Runtime Performance of Local Memory Versioning</vt:lpstr>
      <vt:lpstr>Local Memory Versioning: Setup</vt:lpstr>
      <vt:lpstr>Runtime Performance with Various Tracking Schemes</vt:lpstr>
      <vt:lpstr>Runtime Performance with Different Versioning Directions</vt:lpstr>
      <vt:lpstr>Evaluation 2: Runtime Performance and Memory Consumption of Global Memory Versioning</vt:lpstr>
      <vt:lpstr>Synthetic Benchmark</vt:lpstr>
      <vt:lpstr>Runtime Performance with Various Global Versioning</vt:lpstr>
      <vt:lpstr>Memory Usage with Various Global Versioning</vt:lpstr>
      <vt:lpstr>Evaluation 3: Version Retrieval Cost</vt:lpstr>
      <vt:lpstr>Version Retrieval Cost</vt:lpstr>
      <vt:lpstr>Full Version Retrieval Cost</vt:lpstr>
      <vt:lpstr>Partial Version Retrieval Cost</vt:lpstr>
      <vt:lpstr>Related Work</vt:lpstr>
      <vt:lpstr>Summary</vt:lpstr>
      <vt:lpstr>Backup</vt:lpstr>
      <vt:lpstr>Fine-grain Comparison on Memory Change Tracking (1)</vt:lpstr>
      <vt:lpstr>Performance Comparison (2)</vt:lpstr>
      <vt:lpstr>Memory Consumption</vt:lpstr>
      <vt:lpstr>Incremental/decremental</vt:lpstr>
      <vt:lpstr>Full Version Retrieval Cost</vt:lpstr>
    </vt:vector>
  </TitlesOfParts>
  <Company>University of Chicago</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Updates on Versioning Study</dc:title>
  <dc:creator>Hajime Fujita</dc:creator>
  <cp:lastModifiedBy>Microsoft Office User</cp:lastModifiedBy>
  <cp:revision>163</cp:revision>
  <cp:lastPrinted>2015-12-09T16:45:37Z</cp:lastPrinted>
  <dcterms:created xsi:type="dcterms:W3CDTF">2015-02-12T04:01:37Z</dcterms:created>
  <dcterms:modified xsi:type="dcterms:W3CDTF">2015-12-18T22:22:09Z</dcterms:modified>
</cp:coreProperties>
</file>